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3"/>
  </p:notesMasterIdLst>
  <p:sldIdLst>
    <p:sldId id="256" r:id="rId3"/>
    <p:sldId id="257" r:id="rId4"/>
    <p:sldId id="268" r:id="rId5"/>
    <p:sldId id="364" r:id="rId6"/>
    <p:sldId id="261" r:id="rId7"/>
    <p:sldId id="365" r:id="rId8"/>
    <p:sldId id="3441" r:id="rId9"/>
    <p:sldId id="259" r:id="rId10"/>
    <p:sldId id="265" r:id="rId11"/>
    <p:sldId id="3438" r:id="rId12"/>
    <p:sldId id="3439" r:id="rId13"/>
    <p:sldId id="3440" r:id="rId14"/>
    <p:sldId id="258" r:id="rId15"/>
    <p:sldId id="266" r:id="rId16"/>
    <p:sldId id="3434" r:id="rId17"/>
    <p:sldId id="3435" r:id="rId18"/>
    <p:sldId id="3453" r:id="rId19"/>
    <p:sldId id="3454" r:id="rId20"/>
    <p:sldId id="3436" r:id="rId21"/>
    <p:sldId id="3447" r:id="rId22"/>
    <p:sldId id="3448" r:id="rId23"/>
    <p:sldId id="3451" r:id="rId24"/>
    <p:sldId id="3445" r:id="rId25"/>
    <p:sldId id="3449" r:id="rId26"/>
    <p:sldId id="3450" r:id="rId27"/>
    <p:sldId id="1932" r:id="rId28"/>
    <p:sldId id="3452" r:id="rId29"/>
    <p:sldId id="320" r:id="rId30"/>
    <p:sldId id="3442" r:id="rId31"/>
    <p:sldId id="3444" r:id="rId32"/>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63" d="100"/>
          <a:sy n="63" d="100"/>
        </p:scale>
        <p:origin x="8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99894620022854"/>
          <c:y val="0"/>
          <c:w val="0.85262142982624578"/>
          <c:h val="0.81235557274901504"/>
        </c:manualLayout>
      </c:layout>
      <c:barChart>
        <c:barDir val="col"/>
        <c:grouping val="clustered"/>
        <c:varyColors val="0"/>
        <c:ser>
          <c:idx val="0"/>
          <c:order val="0"/>
          <c:tx>
            <c:strRef>
              <c:f>Sheet1!$B$1</c:f>
              <c:strCache>
                <c:ptCount val="1"/>
                <c:pt idx="0">
                  <c:v>Column2</c:v>
                </c:pt>
              </c:strCache>
            </c:strRef>
          </c:tx>
          <c:spPr>
            <a:solidFill>
              <a:schemeClr val="accent1"/>
            </a:solidFill>
            <a:ln>
              <a:noFill/>
            </a:ln>
            <a:effectLst/>
          </c:spPr>
          <c:invertIfNegative val="0"/>
          <c:cat>
            <c:numRef>
              <c:f>Sheet1!$A$2:$A$5</c:f>
              <c:numCache>
                <c:formatCode>General</c:formatCode>
                <c:ptCount val="4"/>
              </c:numCache>
            </c:numRef>
          </c:cat>
          <c:val>
            <c:numRef>
              <c:f>Sheet1!$B$2:$B$5</c:f>
              <c:numCache>
                <c:formatCode>General</c:formatCode>
                <c:ptCount val="4"/>
                <c:pt idx="0">
                  <c:v>1</c:v>
                </c:pt>
                <c:pt idx="1">
                  <c:v>0.73</c:v>
                </c:pt>
                <c:pt idx="2">
                  <c:v>0.628</c:v>
                </c:pt>
              </c:numCache>
            </c:numRef>
          </c:val>
          <c:extLst>
            <c:ext xmlns:c16="http://schemas.microsoft.com/office/drawing/2014/chart" uri="{C3380CC4-5D6E-409C-BE32-E72D297353CC}">
              <c16:uniqueId val="{00000000-361C-4AB1-A663-97712FFFADA9}"/>
            </c:ext>
          </c:extLst>
        </c:ser>
        <c:dLbls>
          <c:showLegendKey val="0"/>
          <c:showVal val="0"/>
          <c:showCatName val="0"/>
          <c:showSerName val="0"/>
          <c:showPercent val="0"/>
          <c:showBubbleSize val="0"/>
        </c:dLbls>
        <c:gapWidth val="182"/>
        <c:axId val="663242240"/>
        <c:axId val="663238304"/>
      </c:barChart>
      <c:catAx>
        <c:axId val="66324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0000"/>
                </a:solidFill>
                <a:latin typeface="+mn-lt"/>
                <a:ea typeface="+mn-ea"/>
                <a:cs typeface="+mn-cs"/>
              </a:defRPr>
            </a:pPr>
            <a:endParaRPr lang="en-US"/>
          </a:p>
        </c:txPr>
        <c:crossAx val="663238304"/>
        <c:crosses val="autoZero"/>
        <c:auto val="1"/>
        <c:lblAlgn val="ctr"/>
        <c:lblOffset val="100"/>
        <c:noMultiLvlLbl val="0"/>
      </c:catAx>
      <c:valAx>
        <c:axId val="663238304"/>
        <c:scaling>
          <c:orientation val="minMax"/>
          <c:max val="1"/>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sz="2400" baseline="0">
                  <a:solidFill>
                    <a:srgbClr val="000000"/>
                  </a:solidFill>
                  <a:latin typeface="Segoe UI Light" panose="020B0502040204020203" pitchFamily="34" charset="0"/>
                  <a:cs typeface="Segoe UI Light" panose="020B0502040204020203" pitchFamily="34" charset="0"/>
                </a:endParaRPr>
              </a:p>
            </c:rich>
          </c:tx>
          <c:layout>
            <c:manualLayout>
              <c:xMode val="edge"/>
              <c:yMode val="edge"/>
              <c:x val="1.1348231402771976E-2"/>
              <c:y val="0.2059994167037323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63242240"/>
        <c:crosses val="autoZero"/>
        <c:crossBetween val="between"/>
        <c:majorUnit val="0.2"/>
      </c:valAx>
      <c:spPr>
        <a:solidFill>
          <a:schemeClr val="tx2">
            <a:lumMod val="20000"/>
            <a:lumOff val="8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A25004-7FD2-4AEA-82CF-A88941AE44D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D0C88AD5-B0CC-436D-9534-D35488FA4247}">
      <dgm:prSet phldrT="[Text]"/>
      <dgm:spPr/>
      <dgm:t>
        <a:bodyPr/>
        <a:lstStyle/>
        <a:p>
          <a:r>
            <a:rPr lang="en-US" dirty="0">
              <a:solidFill>
                <a:schemeClr val="bg1"/>
              </a:solidFill>
            </a:rPr>
            <a:t>App context(</a:t>
          </a:r>
          <a:r>
            <a:rPr lang="en-US" dirty="0" err="1">
              <a:solidFill>
                <a:schemeClr val="bg1"/>
              </a:solidFill>
            </a:rPr>
            <a:t>user+device</a:t>
          </a:r>
          <a:endParaRPr lang="en-US" dirty="0">
            <a:solidFill>
              <a:schemeClr val="bg1"/>
            </a:solidFill>
          </a:endParaRPr>
        </a:p>
        <a:p>
          <a:r>
            <a:rPr lang="en-US" dirty="0">
              <a:solidFill>
                <a:schemeClr val="bg1"/>
              </a:solidFill>
            </a:rPr>
            <a:t>+</a:t>
          </a:r>
          <a:r>
            <a:rPr lang="en-US" dirty="0" err="1">
              <a:solidFill>
                <a:schemeClr val="bg1"/>
              </a:solidFill>
            </a:rPr>
            <a:t>timeofday</a:t>
          </a:r>
          <a:r>
            <a:rPr lang="en-US" dirty="0">
              <a:solidFill>
                <a:schemeClr val="bg1"/>
              </a:solidFill>
            </a:rPr>
            <a:t>…)</a:t>
          </a:r>
        </a:p>
      </dgm:t>
    </dgm:pt>
    <dgm:pt modelId="{606233E5-0FF3-4BC4-ABF5-82FD74FE629B}" type="parTrans" cxnId="{EAB6175D-083F-4364-BC52-D4DB4ABEA0A8}">
      <dgm:prSet/>
      <dgm:spPr/>
      <dgm:t>
        <a:bodyPr/>
        <a:lstStyle/>
        <a:p>
          <a:endParaRPr lang="en-US"/>
        </a:p>
      </dgm:t>
    </dgm:pt>
    <dgm:pt modelId="{0E531030-9C02-4926-9C28-64DAE6E18BBE}" type="sibTrans" cxnId="{EAB6175D-083F-4364-BC52-D4DB4ABEA0A8}">
      <dgm:prSet/>
      <dgm:spPr/>
      <dgm:t>
        <a:bodyPr/>
        <a:lstStyle/>
        <a:p>
          <a:endParaRPr lang="en-US"/>
        </a:p>
      </dgm:t>
    </dgm:pt>
    <dgm:pt modelId="{523A564F-4805-4937-84FE-9FFBCE6DB593}">
      <dgm:prSet phldrT="[Text]"/>
      <dgm:spPr/>
      <dgm:t>
        <a:bodyPr/>
        <a:lstStyle/>
        <a:p>
          <a:r>
            <a:rPr lang="en-US" dirty="0">
              <a:solidFill>
                <a:schemeClr val="bg1"/>
              </a:solidFill>
            </a:rPr>
            <a:t>App Feature/action</a:t>
          </a:r>
        </a:p>
        <a:p>
          <a:r>
            <a:rPr lang="en-US" dirty="0">
              <a:solidFill>
                <a:schemeClr val="bg1"/>
              </a:solidFill>
            </a:rPr>
            <a:t>(sports, </a:t>
          </a:r>
          <a:r>
            <a:rPr lang="en-US" dirty="0" err="1">
              <a:solidFill>
                <a:schemeClr val="bg1"/>
              </a:solidFill>
            </a:rPr>
            <a:t>politics,science</a:t>
          </a:r>
          <a:r>
            <a:rPr lang="en-US" dirty="0">
              <a:solidFill>
                <a:schemeClr val="bg1"/>
              </a:solidFill>
            </a:rPr>
            <a:t>…)</a:t>
          </a:r>
        </a:p>
      </dgm:t>
    </dgm:pt>
    <dgm:pt modelId="{B83CCCBB-74C2-4544-BE1A-44EA8E18C4E0}" type="parTrans" cxnId="{A25BE160-59FA-4CBD-A42B-EA8C4F16E312}">
      <dgm:prSet/>
      <dgm:spPr/>
      <dgm:t>
        <a:bodyPr/>
        <a:lstStyle/>
        <a:p>
          <a:endParaRPr lang="en-US"/>
        </a:p>
      </dgm:t>
    </dgm:pt>
    <dgm:pt modelId="{8C1CD76A-C6FE-476C-B474-A2286AA60B29}" type="sibTrans" cxnId="{A25BE160-59FA-4CBD-A42B-EA8C4F16E312}">
      <dgm:prSet/>
      <dgm:spPr>
        <a:ln>
          <a:solidFill>
            <a:schemeClr val="bg1"/>
          </a:solidFill>
        </a:ln>
      </dgm:spPr>
      <dgm:t>
        <a:bodyPr/>
        <a:lstStyle/>
        <a:p>
          <a:endParaRPr lang="en-US"/>
        </a:p>
      </dgm:t>
    </dgm:pt>
    <dgm:pt modelId="{FAEFCEB3-E2B9-4EEF-9FBF-F83A770510D9}">
      <dgm:prSet phldrT="[Text]"/>
      <dgm:spPr/>
      <dgm:t>
        <a:bodyPr/>
        <a:lstStyle/>
        <a:p>
          <a:r>
            <a:rPr lang="en-US" dirty="0">
              <a:solidFill>
                <a:schemeClr val="bg1"/>
              </a:solidFill>
            </a:rPr>
            <a:t>App Invoke Personalizer API</a:t>
          </a:r>
        </a:p>
      </dgm:t>
    </dgm:pt>
    <dgm:pt modelId="{A909EB4A-7146-4F8A-981E-8BDF6A0C61A3}" type="parTrans" cxnId="{D2F703FC-A56A-4F4F-962C-8A92F531FFFC}">
      <dgm:prSet/>
      <dgm:spPr/>
      <dgm:t>
        <a:bodyPr/>
        <a:lstStyle/>
        <a:p>
          <a:endParaRPr lang="en-US"/>
        </a:p>
      </dgm:t>
    </dgm:pt>
    <dgm:pt modelId="{4AA49CEF-A3B6-4A7B-9C6C-2B3311C0E590}" type="sibTrans" cxnId="{D2F703FC-A56A-4F4F-962C-8A92F531FFFC}">
      <dgm:prSet/>
      <dgm:spPr>
        <a:ln>
          <a:solidFill>
            <a:schemeClr val="bg1"/>
          </a:solidFill>
        </a:ln>
      </dgm:spPr>
      <dgm:t>
        <a:bodyPr/>
        <a:lstStyle/>
        <a:p>
          <a:endParaRPr lang="en-US"/>
        </a:p>
      </dgm:t>
    </dgm:pt>
    <dgm:pt modelId="{780FE502-CE73-44C1-B425-4F0A0F6D8F1B}">
      <dgm:prSet phldrT="[Text]"/>
      <dgm:spPr/>
      <dgm:t>
        <a:bodyPr/>
        <a:lstStyle/>
        <a:p>
          <a:r>
            <a:rPr lang="en-US" dirty="0">
              <a:solidFill>
                <a:schemeClr val="bg1"/>
              </a:solidFill>
            </a:rPr>
            <a:t>App Calculate Reward</a:t>
          </a:r>
        </a:p>
        <a:p>
          <a:r>
            <a:rPr lang="en-US" dirty="0">
              <a:solidFill>
                <a:schemeClr val="bg1"/>
              </a:solidFill>
            </a:rPr>
            <a:t>[ -1 to +1]</a:t>
          </a:r>
        </a:p>
      </dgm:t>
    </dgm:pt>
    <dgm:pt modelId="{B56CE4F2-2DF6-4016-AB00-2ECFF95DF6DA}" type="parTrans" cxnId="{AF445033-D7E2-4C5D-B91E-FA7723F2B137}">
      <dgm:prSet/>
      <dgm:spPr/>
      <dgm:t>
        <a:bodyPr/>
        <a:lstStyle/>
        <a:p>
          <a:endParaRPr lang="en-US"/>
        </a:p>
      </dgm:t>
    </dgm:pt>
    <dgm:pt modelId="{411FF5A1-ACF2-4DC5-A77C-95FCC23F4C9C}" type="sibTrans" cxnId="{AF445033-D7E2-4C5D-B91E-FA7723F2B137}">
      <dgm:prSet/>
      <dgm:spPr>
        <a:ln>
          <a:solidFill>
            <a:schemeClr val="bg1"/>
          </a:solidFill>
        </a:ln>
      </dgm:spPr>
      <dgm:t>
        <a:bodyPr/>
        <a:lstStyle/>
        <a:p>
          <a:endParaRPr lang="en-US"/>
        </a:p>
      </dgm:t>
    </dgm:pt>
    <dgm:pt modelId="{BEE7A53A-695C-4EC3-A5DA-9C2F4CB9F6AB}">
      <dgm:prSet phldrT="[Text]"/>
      <dgm:spPr/>
      <dgm:t>
        <a:bodyPr/>
        <a:lstStyle/>
        <a:p>
          <a:r>
            <a:rPr lang="en-US" dirty="0">
              <a:solidFill>
                <a:schemeClr val="bg1"/>
              </a:solidFill>
            </a:rPr>
            <a:t>App Update Personalizer with Reward</a:t>
          </a:r>
        </a:p>
        <a:p>
          <a:r>
            <a:rPr lang="en-US" dirty="0">
              <a:solidFill>
                <a:schemeClr val="bg1"/>
              </a:solidFill>
            </a:rPr>
            <a:t>(call API with reward)</a:t>
          </a:r>
        </a:p>
      </dgm:t>
    </dgm:pt>
    <dgm:pt modelId="{3206B76C-20B8-4F2A-843B-BA9768E59C3C}" type="parTrans" cxnId="{3E3CE855-05AF-4CB5-9365-6C4642AD4264}">
      <dgm:prSet/>
      <dgm:spPr/>
      <dgm:t>
        <a:bodyPr/>
        <a:lstStyle/>
        <a:p>
          <a:endParaRPr lang="en-US"/>
        </a:p>
      </dgm:t>
    </dgm:pt>
    <dgm:pt modelId="{A75631A7-15BD-42F9-8A9F-EB4C54C02E7D}" type="sibTrans" cxnId="{3E3CE855-05AF-4CB5-9365-6C4642AD4264}">
      <dgm:prSet/>
      <dgm:spPr/>
      <dgm:t>
        <a:bodyPr/>
        <a:lstStyle/>
        <a:p>
          <a:endParaRPr lang="en-US"/>
        </a:p>
      </dgm:t>
    </dgm:pt>
    <dgm:pt modelId="{D2D1DE2B-338F-4601-832B-7E67A88FDA95}" type="pres">
      <dgm:prSet presAssocID="{11A25004-7FD2-4AEA-82CF-A88941AE44D2}" presName="cycle" presStyleCnt="0">
        <dgm:presLayoutVars>
          <dgm:dir/>
          <dgm:resizeHandles val="exact"/>
        </dgm:presLayoutVars>
      </dgm:prSet>
      <dgm:spPr/>
    </dgm:pt>
    <dgm:pt modelId="{881C7347-9AAE-4404-B683-A1F1D50EA630}" type="pres">
      <dgm:prSet presAssocID="{D0C88AD5-B0CC-436D-9534-D35488FA4247}" presName="node" presStyleLbl="node1" presStyleIdx="0" presStyleCnt="5" custScaleX="106255" custRadScaleRad="91881" custRadScaleInc="0">
        <dgm:presLayoutVars>
          <dgm:bulletEnabled val="1"/>
        </dgm:presLayoutVars>
      </dgm:prSet>
      <dgm:spPr/>
    </dgm:pt>
    <dgm:pt modelId="{AF1E30EF-BA27-4526-8005-9C8703183876}" type="pres">
      <dgm:prSet presAssocID="{D0C88AD5-B0CC-436D-9534-D35488FA4247}" presName="spNode" presStyleCnt="0"/>
      <dgm:spPr/>
    </dgm:pt>
    <dgm:pt modelId="{CB4C863B-9E15-4B82-9B03-34FA9E76A21B}" type="pres">
      <dgm:prSet presAssocID="{0E531030-9C02-4926-9C28-64DAE6E18BBE}" presName="sibTrans" presStyleLbl="sibTrans1D1" presStyleIdx="0" presStyleCnt="5"/>
      <dgm:spPr/>
    </dgm:pt>
    <dgm:pt modelId="{9FC3D40B-1411-490E-8544-2A0715F82CAD}" type="pres">
      <dgm:prSet presAssocID="{523A564F-4805-4937-84FE-9FFBCE6DB593}" presName="node" presStyleLbl="node1" presStyleIdx="1" presStyleCnt="5">
        <dgm:presLayoutVars>
          <dgm:bulletEnabled val="1"/>
        </dgm:presLayoutVars>
      </dgm:prSet>
      <dgm:spPr/>
    </dgm:pt>
    <dgm:pt modelId="{B147D6EF-9254-46AC-9ADC-A373997B89C8}" type="pres">
      <dgm:prSet presAssocID="{523A564F-4805-4937-84FE-9FFBCE6DB593}" presName="spNode" presStyleCnt="0"/>
      <dgm:spPr/>
    </dgm:pt>
    <dgm:pt modelId="{8DF7991E-B987-4B2D-96AA-71543B1F8393}" type="pres">
      <dgm:prSet presAssocID="{8C1CD76A-C6FE-476C-B474-A2286AA60B29}" presName="sibTrans" presStyleLbl="sibTrans1D1" presStyleIdx="1" presStyleCnt="5"/>
      <dgm:spPr/>
    </dgm:pt>
    <dgm:pt modelId="{002D33D8-ACD1-41D5-8609-50D5C7A04C94}" type="pres">
      <dgm:prSet presAssocID="{FAEFCEB3-E2B9-4EEF-9FBF-F83A770510D9}" presName="node" presStyleLbl="node1" presStyleIdx="2" presStyleCnt="5">
        <dgm:presLayoutVars>
          <dgm:bulletEnabled val="1"/>
        </dgm:presLayoutVars>
      </dgm:prSet>
      <dgm:spPr/>
    </dgm:pt>
    <dgm:pt modelId="{52F56900-1A1D-44B9-98BB-8DFCFAA2FF04}" type="pres">
      <dgm:prSet presAssocID="{FAEFCEB3-E2B9-4EEF-9FBF-F83A770510D9}" presName="spNode" presStyleCnt="0"/>
      <dgm:spPr/>
    </dgm:pt>
    <dgm:pt modelId="{20D20BDA-F4BA-4A67-95C4-B27446B84D67}" type="pres">
      <dgm:prSet presAssocID="{4AA49CEF-A3B6-4A7B-9C6C-2B3311C0E590}" presName="sibTrans" presStyleLbl="sibTrans1D1" presStyleIdx="2" presStyleCnt="5"/>
      <dgm:spPr/>
    </dgm:pt>
    <dgm:pt modelId="{CCBAB7A7-E858-461C-BA4B-94AE53FB4B5D}" type="pres">
      <dgm:prSet presAssocID="{780FE502-CE73-44C1-B425-4F0A0F6D8F1B}" presName="node" presStyleLbl="node1" presStyleIdx="3" presStyleCnt="5">
        <dgm:presLayoutVars>
          <dgm:bulletEnabled val="1"/>
        </dgm:presLayoutVars>
      </dgm:prSet>
      <dgm:spPr/>
    </dgm:pt>
    <dgm:pt modelId="{AD65091F-314E-4A68-8954-A46C555E919B}" type="pres">
      <dgm:prSet presAssocID="{780FE502-CE73-44C1-B425-4F0A0F6D8F1B}" presName="spNode" presStyleCnt="0"/>
      <dgm:spPr/>
    </dgm:pt>
    <dgm:pt modelId="{4FB1D620-8D8D-4161-A4B5-B18683E0D25A}" type="pres">
      <dgm:prSet presAssocID="{411FF5A1-ACF2-4DC5-A77C-95FCC23F4C9C}" presName="sibTrans" presStyleLbl="sibTrans1D1" presStyleIdx="3" presStyleCnt="5"/>
      <dgm:spPr/>
    </dgm:pt>
    <dgm:pt modelId="{7163FE20-68B6-491D-9632-3A043F6F39EF}" type="pres">
      <dgm:prSet presAssocID="{BEE7A53A-695C-4EC3-A5DA-9C2F4CB9F6AB}" presName="node" presStyleLbl="node1" presStyleIdx="4" presStyleCnt="5">
        <dgm:presLayoutVars>
          <dgm:bulletEnabled val="1"/>
        </dgm:presLayoutVars>
      </dgm:prSet>
      <dgm:spPr/>
    </dgm:pt>
    <dgm:pt modelId="{4FBB69C7-0AF2-4727-94E0-56EEFCCF11A1}" type="pres">
      <dgm:prSet presAssocID="{BEE7A53A-695C-4EC3-A5DA-9C2F4CB9F6AB}" presName="spNode" presStyleCnt="0"/>
      <dgm:spPr/>
    </dgm:pt>
    <dgm:pt modelId="{3DFFB258-7E2D-4CFA-BBB8-8FB2B38612B0}" type="pres">
      <dgm:prSet presAssocID="{A75631A7-15BD-42F9-8A9F-EB4C54C02E7D}" presName="sibTrans" presStyleLbl="sibTrans1D1" presStyleIdx="4" presStyleCnt="5"/>
      <dgm:spPr/>
    </dgm:pt>
  </dgm:ptLst>
  <dgm:cxnLst>
    <dgm:cxn modelId="{AF445033-D7E2-4C5D-B91E-FA7723F2B137}" srcId="{11A25004-7FD2-4AEA-82CF-A88941AE44D2}" destId="{780FE502-CE73-44C1-B425-4F0A0F6D8F1B}" srcOrd="3" destOrd="0" parTransId="{B56CE4F2-2DF6-4016-AB00-2ECFF95DF6DA}" sibTransId="{411FF5A1-ACF2-4DC5-A77C-95FCC23F4C9C}"/>
    <dgm:cxn modelId="{EAB6175D-083F-4364-BC52-D4DB4ABEA0A8}" srcId="{11A25004-7FD2-4AEA-82CF-A88941AE44D2}" destId="{D0C88AD5-B0CC-436D-9534-D35488FA4247}" srcOrd="0" destOrd="0" parTransId="{606233E5-0FF3-4BC4-ABF5-82FD74FE629B}" sibTransId="{0E531030-9C02-4926-9C28-64DAE6E18BBE}"/>
    <dgm:cxn modelId="{A25BE160-59FA-4CBD-A42B-EA8C4F16E312}" srcId="{11A25004-7FD2-4AEA-82CF-A88941AE44D2}" destId="{523A564F-4805-4937-84FE-9FFBCE6DB593}" srcOrd="1" destOrd="0" parTransId="{B83CCCBB-74C2-4544-BE1A-44EA8E18C4E0}" sibTransId="{8C1CD76A-C6FE-476C-B474-A2286AA60B29}"/>
    <dgm:cxn modelId="{676F2D69-4332-4B0D-9AF3-F565CEAD52B6}" type="presOf" srcId="{780FE502-CE73-44C1-B425-4F0A0F6D8F1B}" destId="{CCBAB7A7-E858-461C-BA4B-94AE53FB4B5D}" srcOrd="0" destOrd="0" presId="urn:microsoft.com/office/officeart/2005/8/layout/cycle5"/>
    <dgm:cxn modelId="{3E3CE855-05AF-4CB5-9365-6C4642AD4264}" srcId="{11A25004-7FD2-4AEA-82CF-A88941AE44D2}" destId="{BEE7A53A-695C-4EC3-A5DA-9C2F4CB9F6AB}" srcOrd="4" destOrd="0" parTransId="{3206B76C-20B8-4F2A-843B-BA9768E59C3C}" sibTransId="{A75631A7-15BD-42F9-8A9F-EB4C54C02E7D}"/>
    <dgm:cxn modelId="{1B565189-EC3F-479E-95B1-4249967009F0}" type="presOf" srcId="{523A564F-4805-4937-84FE-9FFBCE6DB593}" destId="{9FC3D40B-1411-490E-8544-2A0715F82CAD}" srcOrd="0" destOrd="0" presId="urn:microsoft.com/office/officeart/2005/8/layout/cycle5"/>
    <dgm:cxn modelId="{4A4C678E-E180-4DF4-B10E-E602C9625636}" type="presOf" srcId="{D0C88AD5-B0CC-436D-9534-D35488FA4247}" destId="{881C7347-9AAE-4404-B683-A1F1D50EA630}" srcOrd="0" destOrd="0" presId="urn:microsoft.com/office/officeart/2005/8/layout/cycle5"/>
    <dgm:cxn modelId="{E2A94C99-E2B7-4954-BA4D-7D169240AC7D}" type="presOf" srcId="{4AA49CEF-A3B6-4A7B-9C6C-2B3311C0E590}" destId="{20D20BDA-F4BA-4A67-95C4-B27446B84D67}" srcOrd="0" destOrd="0" presId="urn:microsoft.com/office/officeart/2005/8/layout/cycle5"/>
    <dgm:cxn modelId="{284287AB-6BB5-4F24-A55B-AAEDE81F7C01}" type="presOf" srcId="{FAEFCEB3-E2B9-4EEF-9FBF-F83A770510D9}" destId="{002D33D8-ACD1-41D5-8609-50D5C7A04C94}" srcOrd="0" destOrd="0" presId="urn:microsoft.com/office/officeart/2005/8/layout/cycle5"/>
    <dgm:cxn modelId="{B02299B1-B551-4D4F-819C-859D63AE68DB}" type="presOf" srcId="{411FF5A1-ACF2-4DC5-A77C-95FCC23F4C9C}" destId="{4FB1D620-8D8D-4161-A4B5-B18683E0D25A}" srcOrd="0" destOrd="0" presId="urn:microsoft.com/office/officeart/2005/8/layout/cycle5"/>
    <dgm:cxn modelId="{00DFE1C2-F23B-433E-9636-B76FA0835F11}" type="presOf" srcId="{11A25004-7FD2-4AEA-82CF-A88941AE44D2}" destId="{D2D1DE2B-338F-4601-832B-7E67A88FDA95}" srcOrd="0" destOrd="0" presId="urn:microsoft.com/office/officeart/2005/8/layout/cycle5"/>
    <dgm:cxn modelId="{AA5B46C9-3297-4F4A-A837-0E89C31177AE}" type="presOf" srcId="{8C1CD76A-C6FE-476C-B474-A2286AA60B29}" destId="{8DF7991E-B987-4B2D-96AA-71543B1F8393}" srcOrd="0" destOrd="0" presId="urn:microsoft.com/office/officeart/2005/8/layout/cycle5"/>
    <dgm:cxn modelId="{D67F79CD-AF03-46E0-93AB-5674778EDB93}" type="presOf" srcId="{BEE7A53A-695C-4EC3-A5DA-9C2F4CB9F6AB}" destId="{7163FE20-68B6-491D-9632-3A043F6F39EF}" srcOrd="0" destOrd="0" presId="urn:microsoft.com/office/officeart/2005/8/layout/cycle5"/>
    <dgm:cxn modelId="{B8B1B2DF-A036-4EC4-8301-EB66258168C2}" type="presOf" srcId="{A75631A7-15BD-42F9-8A9F-EB4C54C02E7D}" destId="{3DFFB258-7E2D-4CFA-BBB8-8FB2B38612B0}" srcOrd="0" destOrd="0" presId="urn:microsoft.com/office/officeart/2005/8/layout/cycle5"/>
    <dgm:cxn modelId="{D48A57EB-4F33-48CE-8179-293EEC7BC028}" type="presOf" srcId="{0E531030-9C02-4926-9C28-64DAE6E18BBE}" destId="{CB4C863B-9E15-4B82-9B03-34FA9E76A21B}" srcOrd="0" destOrd="0" presId="urn:microsoft.com/office/officeart/2005/8/layout/cycle5"/>
    <dgm:cxn modelId="{D2F703FC-A56A-4F4F-962C-8A92F531FFFC}" srcId="{11A25004-7FD2-4AEA-82CF-A88941AE44D2}" destId="{FAEFCEB3-E2B9-4EEF-9FBF-F83A770510D9}" srcOrd="2" destOrd="0" parTransId="{A909EB4A-7146-4F8A-981E-8BDF6A0C61A3}" sibTransId="{4AA49CEF-A3B6-4A7B-9C6C-2B3311C0E590}"/>
    <dgm:cxn modelId="{17F101A4-95C3-4E56-A982-396055930676}" type="presParOf" srcId="{D2D1DE2B-338F-4601-832B-7E67A88FDA95}" destId="{881C7347-9AAE-4404-B683-A1F1D50EA630}" srcOrd="0" destOrd="0" presId="urn:microsoft.com/office/officeart/2005/8/layout/cycle5"/>
    <dgm:cxn modelId="{C1A0F042-F7AA-470A-AA74-29D8CA723F50}" type="presParOf" srcId="{D2D1DE2B-338F-4601-832B-7E67A88FDA95}" destId="{AF1E30EF-BA27-4526-8005-9C8703183876}" srcOrd="1" destOrd="0" presId="urn:microsoft.com/office/officeart/2005/8/layout/cycle5"/>
    <dgm:cxn modelId="{A34B3DBE-1882-40BE-825C-9A925B5E13D2}" type="presParOf" srcId="{D2D1DE2B-338F-4601-832B-7E67A88FDA95}" destId="{CB4C863B-9E15-4B82-9B03-34FA9E76A21B}" srcOrd="2" destOrd="0" presId="urn:microsoft.com/office/officeart/2005/8/layout/cycle5"/>
    <dgm:cxn modelId="{54F75FAD-9D89-46E1-8A40-7CD321D93D42}" type="presParOf" srcId="{D2D1DE2B-338F-4601-832B-7E67A88FDA95}" destId="{9FC3D40B-1411-490E-8544-2A0715F82CAD}" srcOrd="3" destOrd="0" presId="urn:microsoft.com/office/officeart/2005/8/layout/cycle5"/>
    <dgm:cxn modelId="{B749AE21-36B8-438B-9FD8-E3C79676C711}" type="presParOf" srcId="{D2D1DE2B-338F-4601-832B-7E67A88FDA95}" destId="{B147D6EF-9254-46AC-9ADC-A373997B89C8}" srcOrd="4" destOrd="0" presId="urn:microsoft.com/office/officeart/2005/8/layout/cycle5"/>
    <dgm:cxn modelId="{B1E3B93B-933D-4F9B-B7DE-7B9311219A7E}" type="presParOf" srcId="{D2D1DE2B-338F-4601-832B-7E67A88FDA95}" destId="{8DF7991E-B987-4B2D-96AA-71543B1F8393}" srcOrd="5" destOrd="0" presId="urn:microsoft.com/office/officeart/2005/8/layout/cycle5"/>
    <dgm:cxn modelId="{2C720C17-B9B9-4BB8-88D1-A5D5EB41EDC4}" type="presParOf" srcId="{D2D1DE2B-338F-4601-832B-7E67A88FDA95}" destId="{002D33D8-ACD1-41D5-8609-50D5C7A04C94}" srcOrd="6" destOrd="0" presId="urn:microsoft.com/office/officeart/2005/8/layout/cycle5"/>
    <dgm:cxn modelId="{8988691F-EB65-4452-959D-501432E9733D}" type="presParOf" srcId="{D2D1DE2B-338F-4601-832B-7E67A88FDA95}" destId="{52F56900-1A1D-44B9-98BB-8DFCFAA2FF04}" srcOrd="7" destOrd="0" presId="urn:microsoft.com/office/officeart/2005/8/layout/cycle5"/>
    <dgm:cxn modelId="{F641E7DD-B515-4E21-AD07-9D0861CF607A}" type="presParOf" srcId="{D2D1DE2B-338F-4601-832B-7E67A88FDA95}" destId="{20D20BDA-F4BA-4A67-95C4-B27446B84D67}" srcOrd="8" destOrd="0" presId="urn:microsoft.com/office/officeart/2005/8/layout/cycle5"/>
    <dgm:cxn modelId="{C36E7269-7649-4307-9D36-5621F43CDE28}" type="presParOf" srcId="{D2D1DE2B-338F-4601-832B-7E67A88FDA95}" destId="{CCBAB7A7-E858-461C-BA4B-94AE53FB4B5D}" srcOrd="9" destOrd="0" presId="urn:microsoft.com/office/officeart/2005/8/layout/cycle5"/>
    <dgm:cxn modelId="{86DC1BEE-CB5D-4A52-8E93-D5244A673361}" type="presParOf" srcId="{D2D1DE2B-338F-4601-832B-7E67A88FDA95}" destId="{AD65091F-314E-4A68-8954-A46C555E919B}" srcOrd="10" destOrd="0" presId="urn:microsoft.com/office/officeart/2005/8/layout/cycle5"/>
    <dgm:cxn modelId="{E590F398-CD56-4F41-A205-7527F670BEAC}" type="presParOf" srcId="{D2D1DE2B-338F-4601-832B-7E67A88FDA95}" destId="{4FB1D620-8D8D-4161-A4B5-B18683E0D25A}" srcOrd="11" destOrd="0" presId="urn:microsoft.com/office/officeart/2005/8/layout/cycle5"/>
    <dgm:cxn modelId="{EF090732-8A70-4F7C-9CA9-4FEA4B0DFDDA}" type="presParOf" srcId="{D2D1DE2B-338F-4601-832B-7E67A88FDA95}" destId="{7163FE20-68B6-491D-9632-3A043F6F39EF}" srcOrd="12" destOrd="0" presId="urn:microsoft.com/office/officeart/2005/8/layout/cycle5"/>
    <dgm:cxn modelId="{49DDC624-3D2B-431D-ABF6-BA13A7DC1D3F}" type="presParOf" srcId="{D2D1DE2B-338F-4601-832B-7E67A88FDA95}" destId="{4FBB69C7-0AF2-4727-94E0-56EEFCCF11A1}" srcOrd="13" destOrd="0" presId="urn:microsoft.com/office/officeart/2005/8/layout/cycle5"/>
    <dgm:cxn modelId="{C5E4AA1D-5D42-4BAE-8A36-3C4404EA9680}" type="presParOf" srcId="{D2D1DE2B-338F-4601-832B-7E67A88FDA95}" destId="{3DFFB258-7E2D-4CFA-BBB8-8FB2B38612B0}" srcOrd="14" destOrd="0" presId="urn:microsoft.com/office/officeart/2005/8/layout/cycle5"/>
  </dgm:cxnLst>
  <dgm:bg/>
  <dgm:whole>
    <a:ln w="25400">
      <a:solidFill>
        <a:schemeClr val="accent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704E5-F098-432E-AF0B-494F61E56989}" type="doc">
      <dgm:prSet loTypeId="urn:microsoft.com/office/officeart/2005/8/layout/pyramid1" loCatId="pyramid" qsTypeId="urn:microsoft.com/office/officeart/2005/8/quickstyle/simple1" qsCatId="simple" csTypeId="urn:microsoft.com/office/officeart/2005/8/colors/accent1_2" csCatId="accent1" phldr="1"/>
      <dgm:spPr/>
    </dgm:pt>
    <dgm:pt modelId="{83D2C4AC-B0FB-48C8-BA7C-67B7C8B2A233}">
      <dgm:prSet phldrT="[Text]" custT="1"/>
      <dgm:spPr/>
      <dgm:t>
        <a:bodyPr/>
        <a:lstStyle/>
        <a:p>
          <a:r>
            <a:rPr lang="en-US" sz="2400" dirty="0">
              <a:solidFill>
                <a:schemeClr val="bg1"/>
              </a:solidFill>
            </a:rPr>
            <a:t>API</a:t>
          </a:r>
        </a:p>
      </dgm:t>
    </dgm:pt>
    <dgm:pt modelId="{ABE5FE4B-71E1-4602-9E45-7EB3B4EB372A}" type="parTrans" cxnId="{1D3A0466-099C-474B-BD66-A0947DB3BD6D}">
      <dgm:prSet/>
      <dgm:spPr/>
      <dgm:t>
        <a:bodyPr/>
        <a:lstStyle/>
        <a:p>
          <a:endParaRPr lang="en-US"/>
        </a:p>
      </dgm:t>
    </dgm:pt>
    <dgm:pt modelId="{984AC8A2-D448-4240-83CC-2B5E2E5CD44A}" type="sibTrans" cxnId="{1D3A0466-099C-474B-BD66-A0947DB3BD6D}">
      <dgm:prSet/>
      <dgm:spPr/>
      <dgm:t>
        <a:bodyPr/>
        <a:lstStyle/>
        <a:p>
          <a:endParaRPr lang="en-US"/>
        </a:p>
      </dgm:t>
    </dgm:pt>
    <dgm:pt modelId="{8EC0AC11-8D10-4609-B733-87A48F90280D}">
      <dgm:prSet phldrT="[Text]" custT="1"/>
      <dgm:spPr/>
      <dgm:t>
        <a:bodyPr/>
        <a:lstStyle/>
        <a:p>
          <a:r>
            <a:rPr lang="en-US" sz="2800" dirty="0">
              <a:solidFill>
                <a:schemeClr val="bg1"/>
              </a:solidFill>
            </a:rPr>
            <a:t>Engine</a:t>
          </a:r>
        </a:p>
      </dgm:t>
    </dgm:pt>
    <dgm:pt modelId="{F4D6D5B5-C2D0-484A-BE71-5ECC06B99FD4}" type="parTrans" cxnId="{3F9775C6-E326-43D9-9272-98613FF0BA6D}">
      <dgm:prSet/>
      <dgm:spPr/>
      <dgm:t>
        <a:bodyPr/>
        <a:lstStyle/>
        <a:p>
          <a:endParaRPr lang="en-US"/>
        </a:p>
      </dgm:t>
    </dgm:pt>
    <dgm:pt modelId="{07E38DB1-4506-4542-86AB-8E097D61BBAC}" type="sibTrans" cxnId="{3F9775C6-E326-43D9-9272-98613FF0BA6D}">
      <dgm:prSet/>
      <dgm:spPr/>
      <dgm:t>
        <a:bodyPr/>
        <a:lstStyle/>
        <a:p>
          <a:endParaRPr lang="en-US"/>
        </a:p>
      </dgm:t>
    </dgm:pt>
    <dgm:pt modelId="{F261514C-9141-4678-8886-2DFE7B1D9CF3}">
      <dgm:prSet phldrT="[Text]" custT="1"/>
      <dgm:spPr/>
      <dgm:t>
        <a:bodyPr/>
        <a:lstStyle/>
        <a:p>
          <a:r>
            <a:rPr lang="en-US" sz="2800" dirty="0">
              <a:solidFill>
                <a:schemeClr val="bg1"/>
              </a:solidFill>
            </a:rPr>
            <a:t>Config</a:t>
          </a:r>
        </a:p>
      </dgm:t>
    </dgm:pt>
    <dgm:pt modelId="{DAE077E7-41B1-4516-A5A1-FC64B5AB977A}" type="parTrans" cxnId="{501DC50D-9842-4700-91D3-954955DFAF22}">
      <dgm:prSet/>
      <dgm:spPr/>
      <dgm:t>
        <a:bodyPr/>
        <a:lstStyle/>
        <a:p>
          <a:endParaRPr lang="en-US"/>
        </a:p>
      </dgm:t>
    </dgm:pt>
    <dgm:pt modelId="{CA4F781B-622D-4D80-8E9B-A72FB20B8202}" type="sibTrans" cxnId="{501DC50D-9842-4700-91D3-954955DFAF22}">
      <dgm:prSet/>
      <dgm:spPr/>
      <dgm:t>
        <a:bodyPr/>
        <a:lstStyle/>
        <a:p>
          <a:endParaRPr lang="en-US"/>
        </a:p>
      </dgm:t>
    </dgm:pt>
    <dgm:pt modelId="{5A046C53-5DA6-4394-83E3-0A6D467EA582}" type="pres">
      <dgm:prSet presAssocID="{E0D704E5-F098-432E-AF0B-494F61E56989}" presName="Name0" presStyleCnt="0">
        <dgm:presLayoutVars>
          <dgm:dir/>
          <dgm:animLvl val="lvl"/>
          <dgm:resizeHandles val="exact"/>
        </dgm:presLayoutVars>
      </dgm:prSet>
      <dgm:spPr/>
    </dgm:pt>
    <dgm:pt modelId="{E925D5D5-4EBC-4276-87F1-5F34CDFF8191}" type="pres">
      <dgm:prSet presAssocID="{83D2C4AC-B0FB-48C8-BA7C-67B7C8B2A233}" presName="Name8" presStyleCnt="0"/>
      <dgm:spPr/>
    </dgm:pt>
    <dgm:pt modelId="{317396DD-2983-4A39-BCF4-751969916839}" type="pres">
      <dgm:prSet presAssocID="{83D2C4AC-B0FB-48C8-BA7C-67B7C8B2A233}" presName="level" presStyleLbl="node1" presStyleIdx="0" presStyleCnt="3">
        <dgm:presLayoutVars>
          <dgm:chMax val="1"/>
          <dgm:bulletEnabled val="1"/>
        </dgm:presLayoutVars>
      </dgm:prSet>
      <dgm:spPr/>
    </dgm:pt>
    <dgm:pt modelId="{2FC80936-FB6E-458F-A0EC-FD2409B71F36}" type="pres">
      <dgm:prSet presAssocID="{83D2C4AC-B0FB-48C8-BA7C-67B7C8B2A233}" presName="levelTx" presStyleLbl="revTx" presStyleIdx="0" presStyleCnt="0">
        <dgm:presLayoutVars>
          <dgm:chMax val="1"/>
          <dgm:bulletEnabled val="1"/>
        </dgm:presLayoutVars>
      </dgm:prSet>
      <dgm:spPr/>
    </dgm:pt>
    <dgm:pt modelId="{6145345A-915D-4509-9323-2B5777F4A6AC}" type="pres">
      <dgm:prSet presAssocID="{8EC0AC11-8D10-4609-B733-87A48F90280D}" presName="Name8" presStyleCnt="0"/>
      <dgm:spPr/>
    </dgm:pt>
    <dgm:pt modelId="{2466B283-1EEC-4FFD-9B52-7290C9F04801}" type="pres">
      <dgm:prSet presAssocID="{8EC0AC11-8D10-4609-B733-87A48F90280D}" presName="level" presStyleLbl="node1" presStyleIdx="1" presStyleCnt="3">
        <dgm:presLayoutVars>
          <dgm:chMax val="1"/>
          <dgm:bulletEnabled val="1"/>
        </dgm:presLayoutVars>
      </dgm:prSet>
      <dgm:spPr/>
    </dgm:pt>
    <dgm:pt modelId="{FE5298AE-70CA-4769-B538-B8E3DB7925BA}" type="pres">
      <dgm:prSet presAssocID="{8EC0AC11-8D10-4609-B733-87A48F90280D}" presName="levelTx" presStyleLbl="revTx" presStyleIdx="0" presStyleCnt="0">
        <dgm:presLayoutVars>
          <dgm:chMax val="1"/>
          <dgm:bulletEnabled val="1"/>
        </dgm:presLayoutVars>
      </dgm:prSet>
      <dgm:spPr/>
    </dgm:pt>
    <dgm:pt modelId="{9FE0C9D7-0605-4AAF-944A-D5E20D9BAAA9}" type="pres">
      <dgm:prSet presAssocID="{F261514C-9141-4678-8886-2DFE7B1D9CF3}" presName="Name8" presStyleCnt="0"/>
      <dgm:spPr/>
    </dgm:pt>
    <dgm:pt modelId="{D8A688C8-4107-4505-B2D9-F7717B9C32B8}" type="pres">
      <dgm:prSet presAssocID="{F261514C-9141-4678-8886-2DFE7B1D9CF3}" presName="level" presStyleLbl="node1" presStyleIdx="2" presStyleCnt="3">
        <dgm:presLayoutVars>
          <dgm:chMax val="1"/>
          <dgm:bulletEnabled val="1"/>
        </dgm:presLayoutVars>
      </dgm:prSet>
      <dgm:spPr/>
    </dgm:pt>
    <dgm:pt modelId="{440B0A9D-852A-4CE3-977E-6FAEB2CB0AA7}" type="pres">
      <dgm:prSet presAssocID="{F261514C-9141-4678-8886-2DFE7B1D9CF3}" presName="levelTx" presStyleLbl="revTx" presStyleIdx="0" presStyleCnt="0">
        <dgm:presLayoutVars>
          <dgm:chMax val="1"/>
          <dgm:bulletEnabled val="1"/>
        </dgm:presLayoutVars>
      </dgm:prSet>
      <dgm:spPr/>
    </dgm:pt>
  </dgm:ptLst>
  <dgm:cxnLst>
    <dgm:cxn modelId="{501DC50D-9842-4700-91D3-954955DFAF22}" srcId="{E0D704E5-F098-432E-AF0B-494F61E56989}" destId="{F261514C-9141-4678-8886-2DFE7B1D9CF3}" srcOrd="2" destOrd="0" parTransId="{DAE077E7-41B1-4516-A5A1-FC64B5AB977A}" sibTransId="{CA4F781B-622D-4D80-8E9B-A72FB20B8202}"/>
    <dgm:cxn modelId="{1D3A0466-099C-474B-BD66-A0947DB3BD6D}" srcId="{E0D704E5-F098-432E-AF0B-494F61E56989}" destId="{83D2C4AC-B0FB-48C8-BA7C-67B7C8B2A233}" srcOrd="0" destOrd="0" parTransId="{ABE5FE4B-71E1-4602-9E45-7EB3B4EB372A}" sibTransId="{984AC8A2-D448-4240-83CC-2B5E2E5CD44A}"/>
    <dgm:cxn modelId="{E3343070-60E7-4D20-8C52-4B5F188DC780}" type="presOf" srcId="{8EC0AC11-8D10-4609-B733-87A48F90280D}" destId="{FE5298AE-70CA-4769-B538-B8E3DB7925BA}" srcOrd="1" destOrd="0" presId="urn:microsoft.com/office/officeart/2005/8/layout/pyramid1"/>
    <dgm:cxn modelId="{6ED2B493-01B5-4B86-806B-7909B72BFA13}" type="presOf" srcId="{E0D704E5-F098-432E-AF0B-494F61E56989}" destId="{5A046C53-5DA6-4394-83E3-0A6D467EA582}" srcOrd="0" destOrd="0" presId="urn:microsoft.com/office/officeart/2005/8/layout/pyramid1"/>
    <dgm:cxn modelId="{9937C494-82D9-4F2E-B1E2-4B7E743C4CE7}" type="presOf" srcId="{F261514C-9141-4678-8886-2DFE7B1D9CF3}" destId="{440B0A9D-852A-4CE3-977E-6FAEB2CB0AA7}" srcOrd="1" destOrd="0" presId="urn:microsoft.com/office/officeart/2005/8/layout/pyramid1"/>
    <dgm:cxn modelId="{FB822AC2-F385-4534-9C17-C3627984042C}" type="presOf" srcId="{8EC0AC11-8D10-4609-B733-87A48F90280D}" destId="{2466B283-1EEC-4FFD-9B52-7290C9F04801}" srcOrd="0" destOrd="0" presId="urn:microsoft.com/office/officeart/2005/8/layout/pyramid1"/>
    <dgm:cxn modelId="{3F9775C6-E326-43D9-9272-98613FF0BA6D}" srcId="{E0D704E5-F098-432E-AF0B-494F61E56989}" destId="{8EC0AC11-8D10-4609-B733-87A48F90280D}" srcOrd="1" destOrd="0" parTransId="{F4D6D5B5-C2D0-484A-BE71-5ECC06B99FD4}" sibTransId="{07E38DB1-4506-4542-86AB-8E097D61BBAC}"/>
    <dgm:cxn modelId="{AC194BD1-7AD4-4ACB-BB61-EEC7F7FFF126}" type="presOf" srcId="{83D2C4AC-B0FB-48C8-BA7C-67B7C8B2A233}" destId="{2FC80936-FB6E-458F-A0EC-FD2409B71F36}" srcOrd="1" destOrd="0" presId="urn:microsoft.com/office/officeart/2005/8/layout/pyramid1"/>
    <dgm:cxn modelId="{0A626CD7-081B-415C-9000-ACCFCAF361DE}" type="presOf" srcId="{83D2C4AC-B0FB-48C8-BA7C-67B7C8B2A233}" destId="{317396DD-2983-4A39-BCF4-751969916839}" srcOrd="0" destOrd="0" presId="urn:microsoft.com/office/officeart/2005/8/layout/pyramid1"/>
    <dgm:cxn modelId="{FE59D0FF-326F-461E-899E-919ABA1E184B}" type="presOf" srcId="{F261514C-9141-4678-8886-2DFE7B1D9CF3}" destId="{D8A688C8-4107-4505-B2D9-F7717B9C32B8}" srcOrd="0" destOrd="0" presId="urn:microsoft.com/office/officeart/2005/8/layout/pyramid1"/>
    <dgm:cxn modelId="{CFB7385C-49AB-4BC5-AA45-1C75B2703EAC}" type="presParOf" srcId="{5A046C53-5DA6-4394-83E3-0A6D467EA582}" destId="{E925D5D5-4EBC-4276-87F1-5F34CDFF8191}" srcOrd="0" destOrd="0" presId="urn:microsoft.com/office/officeart/2005/8/layout/pyramid1"/>
    <dgm:cxn modelId="{BF8407A2-0FBB-4D9E-B1F0-047A8A289B27}" type="presParOf" srcId="{E925D5D5-4EBC-4276-87F1-5F34CDFF8191}" destId="{317396DD-2983-4A39-BCF4-751969916839}" srcOrd="0" destOrd="0" presId="urn:microsoft.com/office/officeart/2005/8/layout/pyramid1"/>
    <dgm:cxn modelId="{3575A0EB-0399-419C-8BCC-727102E424B8}" type="presParOf" srcId="{E925D5D5-4EBC-4276-87F1-5F34CDFF8191}" destId="{2FC80936-FB6E-458F-A0EC-FD2409B71F36}" srcOrd="1" destOrd="0" presId="urn:microsoft.com/office/officeart/2005/8/layout/pyramid1"/>
    <dgm:cxn modelId="{FE35D214-DF61-44A3-B373-7B59364E9232}" type="presParOf" srcId="{5A046C53-5DA6-4394-83E3-0A6D467EA582}" destId="{6145345A-915D-4509-9323-2B5777F4A6AC}" srcOrd="1" destOrd="0" presId="urn:microsoft.com/office/officeart/2005/8/layout/pyramid1"/>
    <dgm:cxn modelId="{718B41C9-F387-439F-BF08-3D7EC7D24527}" type="presParOf" srcId="{6145345A-915D-4509-9323-2B5777F4A6AC}" destId="{2466B283-1EEC-4FFD-9B52-7290C9F04801}" srcOrd="0" destOrd="0" presId="urn:microsoft.com/office/officeart/2005/8/layout/pyramid1"/>
    <dgm:cxn modelId="{0B6B25CD-D546-4D01-956C-52025D628A01}" type="presParOf" srcId="{6145345A-915D-4509-9323-2B5777F4A6AC}" destId="{FE5298AE-70CA-4769-B538-B8E3DB7925BA}" srcOrd="1" destOrd="0" presId="urn:microsoft.com/office/officeart/2005/8/layout/pyramid1"/>
    <dgm:cxn modelId="{2692E735-DD79-4343-A198-791DE0D28836}" type="presParOf" srcId="{5A046C53-5DA6-4394-83E3-0A6D467EA582}" destId="{9FE0C9D7-0605-4AAF-944A-D5E20D9BAAA9}" srcOrd="2" destOrd="0" presId="urn:microsoft.com/office/officeart/2005/8/layout/pyramid1"/>
    <dgm:cxn modelId="{19EA40D6-A367-42D6-9C37-427EF129D9AD}" type="presParOf" srcId="{9FE0C9D7-0605-4AAF-944A-D5E20D9BAAA9}" destId="{D8A688C8-4107-4505-B2D9-F7717B9C32B8}" srcOrd="0" destOrd="0" presId="urn:microsoft.com/office/officeart/2005/8/layout/pyramid1"/>
    <dgm:cxn modelId="{36C6A5F2-8999-47A4-82F7-4999CDD70D58}" type="presParOf" srcId="{9FE0C9D7-0605-4AAF-944A-D5E20D9BAAA9}" destId="{440B0A9D-852A-4CE3-977E-6FAEB2CB0AA7}"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C7347-9AAE-4404-B683-A1F1D50EA630}">
      <dsp:nvSpPr>
        <dsp:cNvPr id="0" name=""/>
        <dsp:cNvSpPr/>
      </dsp:nvSpPr>
      <dsp:spPr>
        <a:xfrm>
          <a:off x="3118338" y="190720"/>
          <a:ext cx="1891322" cy="11569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App context(</a:t>
          </a:r>
          <a:r>
            <a:rPr lang="en-US" sz="1400" kern="1200" dirty="0" err="1">
              <a:solidFill>
                <a:schemeClr val="bg1"/>
              </a:solidFill>
            </a:rPr>
            <a:t>user+device</a:t>
          </a:r>
          <a:endParaRPr lang="en-US" sz="1400" kern="1200" dirty="0">
            <a:solidFill>
              <a:schemeClr val="bg1"/>
            </a:solidFill>
          </a:endParaRPr>
        </a:p>
        <a:p>
          <a:pPr marL="0" lvl="0" indent="0" algn="ctr" defTabSz="622300">
            <a:lnSpc>
              <a:spcPct val="90000"/>
            </a:lnSpc>
            <a:spcBef>
              <a:spcPct val="0"/>
            </a:spcBef>
            <a:spcAft>
              <a:spcPct val="35000"/>
            </a:spcAft>
            <a:buNone/>
          </a:pPr>
          <a:r>
            <a:rPr lang="en-US" sz="1400" kern="1200" dirty="0">
              <a:solidFill>
                <a:schemeClr val="bg1"/>
              </a:solidFill>
            </a:rPr>
            <a:t>+</a:t>
          </a:r>
          <a:r>
            <a:rPr lang="en-US" sz="1400" kern="1200" dirty="0" err="1">
              <a:solidFill>
                <a:schemeClr val="bg1"/>
              </a:solidFill>
            </a:rPr>
            <a:t>timeofday</a:t>
          </a:r>
          <a:r>
            <a:rPr lang="en-US" sz="1400" kern="1200" dirty="0">
              <a:solidFill>
                <a:schemeClr val="bg1"/>
              </a:solidFill>
            </a:rPr>
            <a:t>…)</a:t>
          </a:r>
        </a:p>
      </dsp:txBody>
      <dsp:txXfrm>
        <a:off x="3174818" y="247200"/>
        <a:ext cx="1778362" cy="1044029"/>
      </dsp:txXfrm>
    </dsp:sp>
    <dsp:sp modelId="{CB4C863B-9E15-4B82-9B03-34FA9E76A21B}">
      <dsp:nvSpPr>
        <dsp:cNvPr id="0" name=""/>
        <dsp:cNvSpPr/>
      </dsp:nvSpPr>
      <dsp:spPr>
        <a:xfrm>
          <a:off x="1994792" y="881393"/>
          <a:ext cx="4620252" cy="4620252"/>
        </a:xfrm>
        <a:custGeom>
          <a:avLst/>
          <a:gdLst/>
          <a:ahLst/>
          <a:cxnLst/>
          <a:rect l="0" t="0" r="0" b="0"/>
          <a:pathLst>
            <a:path>
              <a:moveTo>
                <a:pt x="3228956" y="190590"/>
              </a:moveTo>
              <a:arcTo wR="2310126" hR="2310126" stAng="17606220" swAng="103936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FC3D40B-1411-490E-8544-2A0715F82CAD}">
      <dsp:nvSpPr>
        <dsp:cNvPr id="0" name=""/>
        <dsp:cNvSpPr/>
      </dsp:nvSpPr>
      <dsp:spPr>
        <a:xfrm>
          <a:off x="5371068" y="1599418"/>
          <a:ext cx="1779984" cy="11569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App Feature/action</a:t>
          </a:r>
        </a:p>
        <a:p>
          <a:pPr marL="0" lvl="0" indent="0" algn="ctr" defTabSz="622300">
            <a:lnSpc>
              <a:spcPct val="90000"/>
            </a:lnSpc>
            <a:spcBef>
              <a:spcPct val="0"/>
            </a:spcBef>
            <a:spcAft>
              <a:spcPct val="35000"/>
            </a:spcAft>
            <a:buNone/>
          </a:pPr>
          <a:r>
            <a:rPr lang="en-US" sz="1400" kern="1200" dirty="0">
              <a:solidFill>
                <a:schemeClr val="bg1"/>
              </a:solidFill>
            </a:rPr>
            <a:t>(sports, </a:t>
          </a:r>
          <a:r>
            <a:rPr lang="en-US" sz="1400" kern="1200" dirty="0" err="1">
              <a:solidFill>
                <a:schemeClr val="bg1"/>
              </a:solidFill>
            </a:rPr>
            <a:t>politics,science</a:t>
          </a:r>
          <a:r>
            <a:rPr lang="en-US" sz="1400" kern="1200" dirty="0">
              <a:solidFill>
                <a:schemeClr val="bg1"/>
              </a:solidFill>
            </a:rPr>
            <a:t>…)</a:t>
          </a:r>
        </a:p>
      </dsp:txBody>
      <dsp:txXfrm>
        <a:off x="5427548" y="1655898"/>
        <a:ext cx="1667024" cy="1044029"/>
      </dsp:txXfrm>
    </dsp:sp>
    <dsp:sp modelId="{8DF7991E-B987-4B2D-96AA-71543B1F8393}">
      <dsp:nvSpPr>
        <dsp:cNvPr id="0" name=""/>
        <dsp:cNvSpPr/>
      </dsp:nvSpPr>
      <dsp:spPr>
        <a:xfrm>
          <a:off x="1753873" y="581655"/>
          <a:ext cx="4620252" cy="4620252"/>
        </a:xfrm>
        <a:custGeom>
          <a:avLst/>
          <a:gdLst/>
          <a:ahLst/>
          <a:cxnLst/>
          <a:rect l="0" t="0" r="0" b="0"/>
          <a:pathLst>
            <a:path>
              <a:moveTo>
                <a:pt x="4614700" y="2470186"/>
              </a:moveTo>
              <a:arcTo wR="2310126" hR="2310126" stAng="21838381" swAng="1359213"/>
            </a:path>
          </a:pathLst>
        </a:custGeom>
        <a:noFill/>
        <a:ln w="9525"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sp>
    <dsp:sp modelId="{002D33D8-ACD1-41D5-8609-50D5C7A04C94}">
      <dsp:nvSpPr>
        <dsp:cNvPr id="0" name=""/>
        <dsp:cNvSpPr/>
      </dsp:nvSpPr>
      <dsp:spPr>
        <a:xfrm>
          <a:off x="4531865" y="4182218"/>
          <a:ext cx="1779984" cy="11569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App Invoke Personalizer API</a:t>
          </a:r>
        </a:p>
      </dsp:txBody>
      <dsp:txXfrm>
        <a:off x="4588345" y="4238698"/>
        <a:ext cx="1667024" cy="1044029"/>
      </dsp:txXfrm>
    </dsp:sp>
    <dsp:sp modelId="{20D20BDA-F4BA-4A67-95C4-B27446B84D67}">
      <dsp:nvSpPr>
        <dsp:cNvPr id="0" name=""/>
        <dsp:cNvSpPr/>
      </dsp:nvSpPr>
      <dsp:spPr>
        <a:xfrm>
          <a:off x="1753873" y="581655"/>
          <a:ext cx="4620252" cy="4620252"/>
        </a:xfrm>
        <a:custGeom>
          <a:avLst/>
          <a:gdLst/>
          <a:ahLst/>
          <a:cxnLst/>
          <a:rect l="0" t="0" r="0" b="0"/>
          <a:pathLst>
            <a:path>
              <a:moveTo>
                <a:pt x="2593389" y="4602819"/>
              </a:moveTo>
              <a:arcTo wR="2310126" hR="2310126" stAng="4977406" swAng="845189"/>
            </a:path>
          </a:pathLst>
        </a:custGeom>
        <a:noFill/>
        <a:ln w="9525"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sp>
    <dsp:sp modelId="{CCBAB7A7-E858-461C-BA4B-94AE53FB4B5D}">
      <dsp:nvSpPr>
        <dsp:cNvPr id="0" name=""/>
        <dsp:cNvSpPr/>
      </dsp:nvSpPr>
      <dsp:spPr>
        <a:xfrm>
          <a:off x="1816149" y="4182218"/>
          <a:ext cx="1779984" cy="11569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App Calculate Reward</a:t>
          </a:r>
        </a:p>
        <a:p>
          <a:pPr marL="0" lvl="0" indent="0" algn="ctr" defTabSz="622300">
            <a:lnSpc>
              <a:spcPct val="90000"/>
            </a:lnSpc>
            <a:spcBef>
              <a:spcPct val="0"/>
            </a:spcBef>
            <a:spcAft>
              <a:spcPct val="35000"/>
            </a:spcAft>
            <a:buNone/>
          </a:pPr>
          <a:r>
            <a:rPr lang="en-US" sz="1400" kern="1200" dirty="0">
              <a:solidFill>
                <a:schemeClr val="bg1"/>
              </a:solidFill>
            </a:rPr>
            <a:t>[ -1 to +1]</a:t>
          </a:r>
        </a:p>
      </dsp:txBody>
      <dsp:txXfrm>
        <a:off x="1872629" y="4238698"/>
        <a:ext cx="1667024" cy="1044029"/>
      </dsp:txXfrm>
    </dsp:sp>
    <dsp:sp modelId="{4FB1D620-8D8D-4161-A4B5-B18683E0D25A}">
      <dsp:nvSpPr>
        <dsp:cNvPr id="0" name=""/>
        <dsp:cNvSpPr/>
      </dsp:nvSpPr>
      <dsp:spPr>
        <a:xfrm>
          <a:off x="1753873" y="581655"/>
          <a:ext cx="4620252" cy="4620252"/>
        </a:xfrm>
        <a:custGeom>
          <a:avLst/>
          <a:gdLst/>
          <a:ahLst/>
          <a:cxnLst/>
          <a:rect l="0" t="0" r="0" b="0"/>
          <a:pathLst>
            <a:path>
              <a:moveTo>
                <a:pt x="244996" y="3345463"/>
              </a:moveTo>
              <a:arcTo wR="2310126" hR="2310126" stAng="9202406" swAng="1359213"/>
            </a:path>
          </a:pathLst>
        </a:custGeom>
        <a:noFill/>
        <a:ln w="9525" cap="flat" cmpd="sng" algn="ctr">
          <a:solidFill>
            <a:schemeClr val="bg1"/>
          </a:solidFill>
          <a:prstDash val="solid"/>
          <a:tailEnd type="arrow"/>
        </a:ln>
        <a:effectLst/>
      </dsp:spPr>
      <dsp:style>
        <a:lnRef idx="1">
          <a:scrgbClr r="0" g="0" b="0"/>
        </a:lnRef>
        <a:fillRef idx="0">
          <a:scrgbClr r="0" g="0" b="0"/>
        </a:fillRef>
        <a:effectRef idx="0">
          <a:scrgbClr r="0" g="0" b="0"/>
        </a:effectRef>
        <a:fontRef idx="minor"/>
      </dsp:style>
    </dsp:sp>
    <dsp:sp modelId="{7163FE20-68B6-491D-9632-3A043F6F39EF}">
      <dsp:nvSpPr>
        <dsp:cNvPr id="0" name=""/>
        <dsp:cNvSpPr/>
      </dsp:nvSpPr>
      <dsp:spPr>
        <a:xfrm>
          <a:off x="976947" y="1599418"/>
          <a:ext cx="1779984" cy="11569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App Update Personalizer with Reward</a:t>
          </a:r>
        </a:p>
        <a:p>
          <a:pPr marL="0" lvl="0" indent="0" algn="ctr" defTabSz="622300">
            <a:lnSpc>
              <a:spcPct val="90000"/>
            </a:lnSpc>
            <a:spcBef>
              <a:spcPct val="0"/>
            </a:spcBef>
            <a:spcAft>
              <a:spcPct val="35000"/>
            </a:spcAft>
            <a:buNone/>
          </a:pPr>
          <a:r>
            <a:rPr lang="en-US" sz="1400" kern="1200" dirty="0">
              <a:solidFill>
                <a:schemeClr val="bg1"/>
              </a:solidFill>
            </a:rPr>
            <a:t>(call API with reward)</a:t>
          </a:r>
        </a:p>
      </dsp:txBody>
      <dsp:txXfrm>
        <a:off x="1033427" y="1655898"/>
        <a:ext cx="1667024" cy="1044029"/>
      </dsp:txXfrm>
    </dsp:sp>
    <dsp:sp modelId="{3DFFB258-7E2D-4CFA-BBB8-8FB2B38612B0}">
      <dsp:nvSpPr>
        <dsp:cNvPr id="0" name=""/>
        <dsp:cNvSpPr/>
      </dsp:nvSpPr>
      <dsp:spPr>
        <a:xfrm>
          <a:off x="1512955" y="881393"/>
          <a:ext cx="4620252" cy="4620252"/>
        </a:xfrm>
        <a:custGeom>
          <a:avLst/>
          <a:gdLst/>
          <a:ahLst/>
          <a:cxnLst/>
          <a:rect l="0" t="0" r="0" b="0"/>
          <a:pathLst>
            <a:path>
              <a:moveTo>
                <a:pt x="801872" y="560310"/>
              </a:moveTo>
              <a:arcTo wR="2310126" hR="2310126" stAng="13754419" swAng="103936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396DD-2983-4A39-BCF4-751969916839}">
      <dsp:nvSpPr>
        <dsp:cNvPr id="0" name=""/>
        <dsp:cNvSpPr/>
      </dsp:nvSpPr>
      <dsp:spPr>
        <a:xfrm>
          <a:off x="982133" y="0"/>
          <a:ext cx="982133" cy="534051"/>
        </a:xfrm>
        <a:prstGeom prst="trapezoid">
          <a:avLst>
            <a:gd name="adj" fmla="val 91951"/>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API</a:t>
          </a:r>
        </a:p>
      </dsp:txBody>
      <dsp:txXfrm>
        <a:off x="982133" y="0"/>
        <a:ext cx="982133" cy="534051"/>
      </dsp:txXfrm>
    </dsp:sp>
    <dsp:sp modelId="{2466B283-1EEC-4FFD-9B52-7290C9F04801}">
      <dsp:nvSpPr>
        <dsp:cNvPr id="0" name=""/>
        <dsp:cNvSpPr/>
      </dsp:nvSpPr>
      <dsp:spPr>
        <a:xfrm>
          <a:off x="491066" y="534051"/>
          <a:ext cx="1964266" cy="534051"/>
        </a:xfrm>
        <a:prstGeom prst="trapezoid">
          <a:avLst>
            <a:gd name="adj" fmla="val 91951"/>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Engine</a:t>
          </a:r>
        </a:p>
      </dsp:txBody>
      <dsp:txXfrm>
        <a:off x="834813" y="534051"/>
        <a:ext cx="1276773" cy="534051"/>
      </dsp:txXfrm>
    </dsp:sp>
    <dsp:sp modelId="{D8A688C8-4107-4505-B2D9-F7717B9C32B8}">
      <dsp:nvSpPr>
        <dsp:cNvPr id="0" name=""/>
        <dsp:cNvSpPr/>
      </dsp:nvSpPr>
      <dsp:spPr>
        <a:xfrm>
          <a:off x="0" y="1068102"/>
          <a:ext cx="2946400" cy="534051"/>
        </a:xfrm>
        <a:prstGeom prst="trapezoid">
          <a:avLst>
            <a:gd name="adj" fmla="val 91951"/>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Config</a:t>
          </a:r>
        </a:p>
      </dsp:txBody>
      <dsp:txXfrm>
        <a:off x="515619" y="1068102"/>
        <a:ext cx="1915160" cy="534051"/>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95F75E5-6DC0-49EA-B278-550935BAAF2C}" type="datetimeFigureOut">
              <a:rPr lang="en-US" smtClean="0"/>
              <a:t>6/25/2019</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8EBFFCD2-A632-4FE1-A7DE-B106D29A02A4}" type="slidenum">
              <a:rPr lang="en-US" smtClean="0"/>
              <a:t>‹#›</a:t>
            </a:fld>
            <a:endParaRPr lang="en-US"/>
          </a:p>
        </p:txBody>
      </p:sp>
    </p:spTree>
    <p:extLst>
      <p:ext uri="{BB962C8B-B14F-4D97-AF65-F5344CB8AC3E}">
        <p14:creationId xmlns:p14="http://schemas.microsoft.com/office/powerpoint/2010/main" val="293054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C4C5BF-17BE-4317-AD74-35ACE0595C1A}" type="slidenum">
              <a:rPr lang="en-ZA" smtClean="0"/>
              <a:t>4</a:t>
            </a:fld>
            <a:endParaRPr lang="en-ZA"/>
          </a:p>
        </p:txBody>
      </p:sp>
    </p:spTree>
    <p:extLst>
      <p:ext uri="{BB962C8B-B14F-4D97-AF65-F5344CB8AC3E}">
        <p14:creationId xmlns:p14="http://schemas.microsoft.com/office/powerpoint/2010/main" val="341370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332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3273"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3203">
              <a:defRPr/>
            </a:pPr>
            <a:fld id="{386CE63F-9E7F-4C04-9D0D-FCA25A8E9E86}" type="datetime8">
              <a:rPr lang="en-US">
                <a:solidFill>
                  <a:prstClr val="black"/>
                </a:solidFill>
                <a:latin typeface="Segoe UI" pitchFamily="34" charset="0"/>
              </a:rPr>
              <a:pPr defTabSz="933203">
                <a:defRPr/>
              </a:pPr>
              <a:t>6/25/2019 8:24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3203">
              <a:defRPr/>
            </a:pPr>
            <a:fld id="{B4008EB6-D09E-4580-8CD6-DDB14511944F}" type="slidenum">
              <a:rPr lang="en-US">
                <a:solidFill>
                  <a:prstClr val="black"/>
                </a:solidFill>
                <a:latin typeface="Segoe UI" pitchFamily="34" charset="0"/>
              </a:rPr>
              <a:pPr defTabSz="933203">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98915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3320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3273"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3203">
              <a:defRPr/>
            </a:pPr>
            <a:fld id="{386CE63F-9E7F-4C04-9D0D-FCA25A8E9E86}" type="datetime8">
              <a:rPr lang="en-US">
                <a:solidFill>
                  <a:prstClr val="black"/>
                </a:solidFill>
                <a:latin typeface="Segoe UI" pitchFamily="34" charset="0"/>
              </a:rPr>
              <a:pPr defTabSz="933203">
                <a:defRPr/>
              </a:pPr>
              <a:t>6/25/2019 8:24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3203">
              <a:defRPr/>
            </a:pPr>
            <a:fld id="{B4008EB6-D09E-4580-8CD6-DDB14511944F}" type="slidenum">
              <a:rPr lang="en-US">
                <a:solidFill>
                  <a:prstClr val="black"/>
                </a:solidFill>
                <a:latin typeface="Segoe UI" pitchFamily="34" charset="0"/>
              </a:rPr>
              <a:pPr defTabSz="933203">
                <a:defRPr/>
              </a:pPr>
              <a:t>15</a:t>
            </a:fld>
            <a:endParaRPr lang="en-US">
              <a:solidFill>
                <a:prstClr val="black"/>
              </a:solidFill>
              <a:latin typeface="Segoe UI" pitchFamily="34" charset="0"/>
            </a:endParaRPr>
          </a:p>
        </p:txBody>
      </p:sp>
    </p:spTree>
    <p:extLst>
      <p:ext uri="{BB962C8B-B14F-4D97-AF65-F5344CB8AC3E}">
        <p14:creationId xmlns:p14="http://schemas.microsoft.com/office/powerpoint/2010/main" val="28064741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D3CA8F0-90A5-4E1F-88E8-C3959959B4CB}" type="datetime1">
              <a:rPr lang="en-US" smtClean="0"/>
              <a:t>6/27/2019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MSFTGUEST       msevent911dn</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3F575A-4D03-42E3-88CA-740FC1A13865}" type="datetime1">
              <a:rPr lang="en-US" smtClean="0"/>
              <a:t>6/27/2019</a:t>
            </a:fld>
            <a:endParaRPr lang="en-US" dirty="0"/>
          </a:p>
        </p:txBody>
      </p:sp>
      <p:sp>
        <p:nvSpPr>
          <p:cNvPr id="6" name="Footer Placeholder 5"/>
          <p:cNvSpPr>
            <a:spLocks noGrp="1"/>
          </p:cNvSpPr>
          <p:nvPr>
            <p:ph type="ftr" sz="quarter" idx="11"/>
          </p:nvPr>
        </p:nvSpPr>
        <p:spPr/>
        <p:txBody>
          <a:bodyPr/>
          <a:lstStyle/>
          <a:p>
            <a:r>
              <a:rPr lang="en-US"/>
              <a:t>MSFTGUEST       msevent911dn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A9902D-F33E-4974-AE43-E8029BDC31D4}" type="datetime1">
              <a:rPr lang="en-US" smtClean="0"/>
              <a:t>6/27/2019</a:t>
            </a:fld>
            <a:endParaRPr lang="en-US" dirty="0"/>
          </a:p>
        </p:txBody>
      </p:sp>
      <p:sp>
        <p:nvSpPr>
          <p:cNvPr id="6" name="Footer Placeholder 5"/>
          <p:cNvSpPr>
            <a:spLocks noGrp="1"/>
          </p:cNvSpPr>
          <p:nvPr>
            <p:ph type="ftr" sz="quarter" idx="11"/>
          </p:nvPr>
        </p:nvSpPr>
        <p:spPr/>
        <p:txBody>
          <a:bodyPr/>
          <a:lstStyle/>
          <a:p>
            <a:r>
              <a:rPr lang="en-US"/>
              <a:t>MSFTGUEST       msevent911dn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AABB39-7EAD-42C4-97F3-744FE3A6A94D}" type="datetime1">
              <a:rPr lang="en-US" smtClean="0"/>
              <a:t>6/27/2019</a:t>
            </a:fld>
            <a:endParaRPr lang="en-US" dirty="0"/>
          </a:p>
        </p:txBody>
      </p:sp>
      <p:sp>
        <p:nvSpPr>
          <p:cNvPr id="6" name="Footer Placeholder 5"/>
          <p:cNvSpPr>
            <a:spLocks noGrp="1"/>
          </p:cNvSpPr>
          <p:nvPr>
            <p:ph type="ftr" sz="quarter" idx="11"/>
          </p:nvPr>
        </p:nvSpPr>
        <p:spPr/>
        <p:txBody>
          <a:bodyPr/>
          <a:lstStyle/>
          <a:p>
            <a:r>
              <a:rPr lang="en-US"/>
              <a:t>MSFTGUEST       msevent911dn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716280-F60F-4FF6-B589-6A0341C1FF67}" type="datetime1">
              <a:rPr lang="en-US" smtClean="0"/>
              <a:t>6/27/2019</a:t>
            </a:fld>
            <a:endParaRPr lang="en-US" dirty="0"/>
          </a:p>
        </p:txBody>
      </p:sp>
      <p:sp>
        <p:nvSpPr>
          <p:cNvPr id="6" name="Footer Placeholder 5"/>
          <p:cNvSpPr>
            <a:spLocks noGrp="1"/>
          </p:cNvSpPr>
          <p:nvPr>
            <p:ph type="ftr" sz="quarter" idx="11"/>
          </p:nvPr>
        </p:nvSpPr>
        <p:spPr/>
        <p:txBody>
          <a:bodyPr/>
          <a:lstStyle/>
          <a:p>
            <a:r>
              <a:rPr lang="en-US"/>
              <a:t>MSFTGUEST       msevent911dn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3733F39-FF33-4F3B-A864-B8E261309D6B}" type="datetime1">
              <a:rPr lang="en-US" smtClean="0"/>
              <a:t>6/27/2019</a:t>
            </a:fld>
            <a:endParaRPr lang="en-US" dirty="0"/>
          </a:p>
        </p:txBody>
      </p:sp>
      <p:sp>
        <p:nvSpPr>
          <p:cNvPr id="4" name="Footer Placeholder 3"/>
          <p:cNvSpPr>
            <a:spLocks noGrp="1"/>
          </p:cNvSpPr>
          <p:nvPr>
            <p:ph type="ftr" sz="quarter" idx="11"/>
          </p:nvPr>
        </p:nvSpPr>
        <p:spPr/>
        <p:txBody>
          <a:bodyPr/>
          <a:lstStyle/>
          <a:p>
            <a:r>
              <a:rPr lang="en-US"/>
              <a:t>MSFTGUEST       msevent911dn</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B3C9E-89E8-4727-883A-CC70BBAD180C}" type="datetime1">
              <a:rPr lang="en-US" smtClean="0"/>
              <a:t>6/27/2019</a:t>
            </a:fld>
            <a:endParaRPr lang="en-US" dirty="0"/>
          </a:p>
        </p:txBody>
      </p:sp>
      <p:sp>
        <p:nvSpPr>
          <p:cNvPr id="4" name="Footer Placeholder 3"/>
          <p:cNvSpPr>
            <a:spLocks noGrp="1"/>
          </p:cNvSpPr>
          <p:nvPr>
            <p:ph type="ftr" sz="quarter" idx="11"/>
          </p:nvPr>
        </p:nvSpPr>
        <p:spPr/>
        <p:txBody>
          <a:bodyPr/>
          <a:lstStyle/>
          <a:p>
            <a:r>
              <a:rPr lang="en-US"/>
              <a:t>MSFTGUEST       msevent911dn</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2C405B-792A-4D5C-A6E4-FE6AAC720E2D}" type="datetime1">
              <a:rPr lang="en-US" smtClean="0"/>
              <a:t>6/27/2019</a:t>
            </a:fld>
            <a:endParaRPr lang="en-US" dirty="0"/>
          </a:p>
        </p:txBody>
      </p:sp>
      <p:sp>
        <p:nvSpPr>
          <p:cNvPr id="5" name="Footer Placeholder 4"/>
          <p:cNvSpPr>
            <a:spLocks noGrp="1"/>
          </p:cNvSpPr>
          <p:nvPr>
            <p:ph type="ftr" sz="quarter" idx="11"/>
          </p:nvPr>
        </p:nvSpPr>
        <p:spPr/>
        <p:txBody>
          <a:bodyPr/>
          <a:lstStyle/>
          <a:p>
            <a:r>
              <a:rPr lang="en-US"/>
              <a:t>MSFTGUEST       msevent911dn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F85DBD-3E39-4D65-98EA-B9DB6EB2C2A7}" type="datetime1">
              <a:rPr lang="en-US" smtClean="0"/>
              <a:t>6/27/2019</a:t>
            </a:fld>
            <a:endParaRPr lang="en-US" dirty="0"/>
          </a:p>
        </p:txBody>
      </p:sp>
      <p:sp>
        <p:nvSpPr>
          <p:cNvPr id="5" name="Footer Placeholder 4"/>
          <p:cNvSpPr>
            <a:spLocks noGrp="1"/>
          </p:cNvSpPr>
          <p:nvPr>
            <p:ph type="ftr" sz="quarter" idx="11"/>
          </p:nvPr>
        </p:nvSpPr>
        <p:spPr/>
        <p:txBody>
          <a:bodyPr/>
          <a:lstStyle/>
          <a:p>
            <a:r>
              <a:rPr lang="en-US"/>
              <a:t>MSFTGUEST       msevent911dn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884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584776" y="6492219"/>
            <a:ext cx="607224" cy="506972"/>
          </a:xfrm>
          <a:prstGeom prst="rect">
            <a:avLst/>
          </a:prstGeom>
          <a:noFill/>
        </p:spPr>
        <p:txBody>
          <a:bodyPr wrap="none" lIns="179285" tIns="143428" rIns="179285" bIns="143428" rtlCol="0">
            <a:spAutoFit/>
          </a:bodyPr>
          <a:lstStyle/>
          <a:p>
            <a:pPr>
              <a:lnSpc>
                <a:spcPct val="90000"/>
              </a:lnSpc>
              <a:spcAft>
                <a:spcPts val="588"/>
              </a:spcAft>
            </a:pPr>
            <a:fld id="{9A12DB5B-F087-4732-B1E5-A61E72BAA579}" type="slidenum">
              <a:rPr lang="en-US" sz="1568" smtClean="0">
                <a:gradFill>
                  <a:gsLst>
                    <a:gs pos="2917">
                      <a:schemeClr val="tx1"/>
                    </a:gs>
                    <a:gs pos="30000">
                      <a:schemeClr val="tx1"/>
                    </a:gs>
                  </a:gsLst>
                  <a:lin ang="5400000" scaled="0"/>
                </a:gradFill>
              </a:rPr>
              <a:pPr>
                <a:lnSpc>
                  <a:spcPct val="90000"/>
                </a:lnSpc>
                <a:spcAft>
                  <a:spcPts val="588"/>
                </a:spcAft>
              </a:pPr>
              <a:t>‹#›</a:t>
            </a:fld>
            <a:endParaRPr 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0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13C530-37BE-4B2D-A616-62240D7EC8F7}" type="datetime1">
              <a:rPr lang="en-US" smtClean="0"/>
              <a:t>6/27/2019</a:t>
            </a:fld>
            <a:endParaRPr lang="en-US" dirty="0"/>
          </a:p>
        </p:txBody>
      </p:sp>
      <p:sp>
        <p:nvSpPr>
          <p:cNvPr id="5" name="Footer Placeholder 4"/>
          <p:cNvSpPr>
            <a:spLocks noGrp="1"/>
          </p:cNvSpPr>
          <p:nvPr>
            <p:ph type="ftr" sz="quarter" idx="11"/>
          </p:nvPr>
        </p:nvSpPr>
        <p:spPr/>
        <p:txBody>
          <a:bodyPr/>
          <a:lstStyle/>
          <a:p>
            <a:r>
              <a:rPr lang="en-US"/>
              <a:t>MSFTGUEST       msevent911dn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34569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01720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886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294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8430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015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197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76816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7457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84994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E29A4-BF38-4255-921D-DBEB8877903C}" type="datetime1">
              <a:rPr lang="en-US" smtClean="0"/>
              <a:t>6/27/2019</a:t>
            </a:fld>
            <a:endParaRPr lang="en-US" dirty="0"/>
          </a:p>
        </p:txBody>
      </p:sp>
      <p:sp>
        <p:nvSpPr>
          <p:cNvPr id="5" name="Footer Placeholder 4"/>
          <p:cNvSpPr>
            <a:spLocks noGrp="1"/>
          </p:cNvSpPr>
          <p:nvPr>
            <p:ph type="ftr" sz="quarter" idx="11"/>
          </p:nvPr>
        </p:nvSpPr>
        <p:spPr/>
        <p:txBody>
          <a:bodyPr/>
          <a:lstStyle/>
          <a:p>
            <a:r>
              <a:rPr lang="en-US"/>
              <a:t>MSFTGUEST       msevent911dn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997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94352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41314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92606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61827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92850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41193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4117204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61849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01902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8BF9B9-BBEE-4607-86B8-AD4AA0CA383B}" type="datetime1">
              <a:rPr lang="en-US" smtClean="0"/>
              <a:t>6/27/2019</a:t>
            </a:fld>
            <a:endParaRPr lang="en-US" dirty="0"/>
          </a:p>
        </p:txBody>
      </p:sp>
      <p:sp>
        <p:nvSpPr>
          <p:cNvPr id="6" name="Footer Placeholder 5"/>
          <p:cNvSpPr>
            <a:spLocks noGrp="1"/>
          </p:cNvSpPr>
          <p:nvPr>
            <p:ph type="ftr" sz="quarter" idx="11"/>
          </p:nvPr>
        </p:nvSpPr>
        <p:spPr/>
        <p:txBody>
          <a:bodyPr/>
          <a:lstStyle/>
          <a:p>
            <a:r>
              <a:rPr lang="en-US"/>
              <a:t>MSFTGUEST       msevent911dn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757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829557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87433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43557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9935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9743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405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229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318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6527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4CB10D-FAB1-4492-9EC2-EC3354ECFCD7}" type="datetime1">
              <a:rPr lang="en-US" smtClean="0"/>
              <a:t>6/27/2019</a:t>
            </a:fld>
            <a:endParaRPr lang="en-US" dirty="0"/>
          </a:p>
        </p:txBody>
      </p:sp>
      <p:sp>
        <p:nvSpPr>
          <p:cNvPr id="8" name="Footer Placeholder 7"/>
          <p:cNvSpPr>
            <a:spLocks noGrp="1"/>
          </p:cNvSpPr>
          <p:nvPr>
            <p:ph type="ftr" sz="quarter" idx="11"/>
          </p:nvPr>
        </p:nvSpPr>
        <p:spPr/>
        <p:txBody>
          <a:bodyPr/>
          <a:lstStyle/>
          <a:p>
            <a:r>
              <a:rPr lang="en-US"/>
              <a:t>MSFTGUEST       msevent911dn</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32523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8057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662603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7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41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00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69A61F-9DF6-4348-BE1C-55B8247587B8}" type="datetime1">
              <a:rPr lang="en-US" smtClean="0"/>
              <a:t>6/27/2019</a:t>
            </a:fld>
            <a:endParaRPr lang="en-US" dirty="0"/>
          </a:p>
        </p:txBody>
      </p:sp>
      <p:sp>
        <p:nvSpPr>
          <p:cNvPr id="4" name="Footer Placeholder 3"/>
          <p:cNvSpPr>
            <a:spLocks noGrp="1"/>
          </p:cNvSpPr>
          <p:nvPr>
            <p:ph type="ftr" sz="quarter" idx="11"/>
          </p:nvPr>
        </p:nvSpPr>
        <p:spPr/>
        <p:txBody>
          <a:bodyPr/>
          <a:lstStyle/>
          <a:p>
            <a:r>
              <a:rPr lang="en-US"/>
              <a:t>MSFTGUEST       msevent911dn</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4F2CC-3561-487F-BE97-B7EB5CA2DCA0}" type="datetime1">
              <a:rPr lang="en-US" smtClean="0"/>
              <a:t>6/27/2019</a:t>
            </a:fld>
            <a:endParaRPr lang="en-US" dirty="0"/>
          </a:p>
        </p:txBody>
      </p:sp>
      <p:sp>
        <p:nvSpPr>
          <p:cNvPr id="3" name="Footer Placeholder 2"/>
          <p:cNvSpPr>
            <a:spLocks noGrp="1"/>
          </p:cNvSpPr>
          <p:nvPr>
            <p:ph type="ftr" sz="quarter" idx="11"/>
          </p:nvPr>
        </p:nvSpPr>
        <p:spPr/>
        <p:txBody>
          <a:bodyPr/>
          <a:lstStyle/>
          <a:p>
            <a:r>
              <a:rPr lang="en-US"/>
              <a:t>MSFTGUEST       msevent911dn</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1888D3-9CD8-48DC-9632-812EB512BD88}" type="datetime1">
              <a:rPr lang="en-US" smtClean="0"/>
              <a:t>6/27/2019</a:t>
            </a:fld>
            <a:endParaRPr lang="en-US" dirty="0"/>
          </a:p>
        </p:txBody>
      </p:sp>
      <p:sp>
        <p:nvSpPr>
          <p:cNvPr id="6" name="Footer Placeholder 5"/>
          <p:cNvSpPr>
            <a:spLocks noGrp="1"/>
          </p:cNvSpPr>
          <p:nvPr>
            <p:ph type="ftr" sz="quarter" idx="11"/>
          </p:nvPr>
        </p:nvSpPr>
        <p:spPr/>
        <p:txBody>
          <a:bodyPr/>
          <a:lstStyle/>
          <a:p>
            <a:r>
              <a:rPr lang="en-US"/>
              <a:t>MSFTGUEST       msevent911dn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5F6C9B-D14A-4E0A-8D2C-0792848A13BB}" type="datetime1">
              <a:rPr lang="en-US" smtClean="0"/>
              <a:t>6/27/2019</a:t>
            </a:fld>
            <a:endParaRPr lang="en-US" dirty="0"/>
          </a:p>
        </p:txBody>
      </p:sp>
      <p:sp>
        <p:nvSpPr>
          <p:cNvPr id="6" name="Footer Placeholder 5"/>
          <p:cNvSpPr>
            <a:spLocks noGrp="1"/>
          </p:cNvSpPr>
          <p:nvPr>
            <p:ph type="ftr" sz="quarter" idx="11"/>
          </p:nvPr>
        </p:nvSpPr>
        <p:spPr/>
        <p:txBody>
          <a:bodyPr/>
          <a:lstStyle/>
          <a:p>
            <a:r>
              <a:rPr lang="en-US"/>
              <a:t>MSFTGUEST       msevent911dn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image" Target="../media/image3.em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51760D-EBF7-4F6B-B5F2-74E73ABF7E97}" type="datetime1">
              <a:rPr lang="en-US" smtClean="0"/>
              <a:t>6/27/2019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MSFTGUEST       msevent911dn</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705" r:id="rId18"/>
    <p:sldLayoutId id="2147483706" r:id="rId19"/>
    <p:sldLayoutId id="2147483707" r:id="rId20"/>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432717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will3/NY-AZML-Meetup/tree/CNTK/RL" TargetMode="External"/><Relationship Id="rId2" Type="http://schemas.openxmlformats.org/officeDocument/2006/relationships/hyperlink" Target="https://www.meetup.com/New-York-Azure-Machine-Learning-Meetu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en-us/azure/cognitive-services/custom-decision-service/"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ocs.microsoft.com/en-us/azure/cognitive-services/personaliz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VowpalWabbit/vowpal_wabbit/wiki/Contextual-Bandit-algorithm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arxiv.org/abs/1606.03966" TargetMode="External"/><Relationship Id="rId3" Type="http://schemas.openxmlformats.org/officeDocument/2006/relationships/hyperlink" Target="http://aka.ms/personalizer" TargetMode="External"/><Relationship Id="rId7" Type="http://schemas.openxmlformats.org/officeDocument/2006/relationships/hyperlink" Target="https://arxiv.org/abs/1502.02206"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hunch.net/~rwil" TargetMode="External"/><Relationship Id="rId5" Type="http://schemas.openxmlformats.org/officeDocument/2006/relationships/hyperlink" Target="http://aka.ms/personalizer-uservoice" TargetMode="External"/><Relationship Id="rId4" Type="http://schemas.openxmlformats.org/officeDocument/2006/relationships/hyperlink" Target="https://github.com/Azure-Samples/cognitive-services-personalizer-samp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7.png"/><Relationship Id="rId21" Type="http://schemas.openxmlformats.org/officeDocument/2006/relationships/image" Target="../media/image37.png"/><Relationship Id="rId7" Type="http://schemas.openxmlformats.org/officeDocument/2006/relationships/image" Target="../media/image24.png"/><Relationship Id="rId12" Type="http://schemas.openxmlformats.org/officeDocument/2006/relationships/image" Target="../media/image18.png"/><Relationship Id="rId17"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7.png"/><Relationship Id="rId19"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 Id="rId22" Type="http://schemas.openxmlformats.org/officeDocument/2006/relationships/image" Target="../media/image38.sv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ACF158-D34D-47F4-82F7-41E487349309}"/>
              </a:ext>
            </a:extLst>
          </p:cNvPr>
          <p:cNvSpPr>
            <a:spLocks noGrp="1"/>
          </p:cNvSpPr>
          <p:nvPr>
            <p:ph type="ctrTitle"/>
          </p:nvPr>
        </p:nvSpPr>
        <p:spPr>
          <a:xfrm>
            <a:off x="2980874" y="230312"/>
            <a:ext cx="7559039" cy="3016167"/>
          </a:xfrm>
        </p:spPr>
        <p:txBody>
          <a:bodyPr>
            <a:normAutofit fontScale="90000"/>
          </a:bodyPr>
          <a:lstStyle/>
          <a:p>
            <a:pPr>
              <a:lnSpc>
                <a:spcPct val="110000"/>
              </a:lnSpc>
            </a:pPr>
            <a:br>
              <a:rPr lang="en-US" sz="4000" dirty="0"/>
            </a:br>
            <a:br>
              <a:rPr lang="en-US" sz="4000" dirty="0"/>
            </a:br>
            <a:br>
              <a:rPr lang="en-US" sz="4000" dirty="0"/>
            </a:br>
            <a:r>
              <a:rPr lang="en-US" sz="4000" dirty="0"/>
              <a:t>Personalization via reinforcement learning</a:t>
            </a:r>
            <a:br>
              <a:rPr lang="en-US" sz="5400" dirty="0"/>
            </a:br>
            <a:r>
              <a:rPr lang="en-US" sz="3100" dirty="0"/>
              <a:t>The Azure personalization service</a:t>
            </a:r>
            <a:br>
              <a:rPr lang="en-US" sz="5400" dirty="0"/>
            </a:br>
            <a:endParaRPr lang="en-US" sz="5400" dirty="0"/>
          </a:p>
        </p:txBody>
      </p:sp>
      <p:sp>
        <p:nvSpPr>
          <p:cNvPr id="3" name="Subtitle 2">
            <a:extLst>
              <a:ext uri="{FF2B5EF4-FFF2-40B4-BE49-F238E27FC236}">
                <a16:creationId xmlns:a16="http://schemas.microsoft.com/office/drawing/2014/main" id="{4139B430-1779-4366-949C-029DA9708638}"/>
              </a:ext>
            </a:extLst>
          </p:cNvPr>
          <p:cNvSpPr>
            <a:spLocks noGrp="1"/>
          </p:cNvSpPr>
          <p:nvPr>
            <p:ph type="subTitle" idx="1"/>
          </p:nvPr>
        </p:nvSpPr>
        <p:spPr>
          <a:xfrm>
            <a:off x="2764017" y="2911643"/>
            <a:ext cx="8923158" cy="2525545"/>
          </a:xfrm>
        </p:spPr>
        <p:txBody>
          <a:bodyPr>
            <a:normAutofit/>
          </a:bodyPr>
          <a:lstStyle/>
          <a:p>
            <a:pPr>
              <a:lnSpc>
                <a:spcPct val="110000"/>
              </a:lnSpc>
            </a:pPr>
            <a:endParaRPr lang="en-US" sz="1100" dirty="0">
              <a:solidFill>
                <a:schemeClr val="tx1"/>
              </a:solidFill>
            </a:endParaRPr>
          </a:p>
          <a:p>
            <a:pPr>
              <a:lnSpc>
                <a:spcPct val="110000"/>
              </a:lnSpc>
            </a:pPr>
            <a:r>
              <a:rPr lang="en-US" sz="1400" dirty="0">
                <a:solidFill>
                  <a:schemeClr val="tx1"/>
                </a:solidFill>
              </a:rPr>
              <a:t>June 27, 2019 </a:t>
            </a:r>
          </a:p>
          <a:p>
            <a:pPr>
              <a:lnSpc>
                <a:spcPct val="110000"/>
              </a:lnSpc>
            </a:pPr>
            <a:r>
              <a:rPr lang="en-US" sz="1400" dirty="0">
                <a:solidFill>
                  <a:schemeClr val="tx1"/>
                </a:solidFill>
              </a:rPr>
              <a:t>Azure Machine learning meetup</a:t>
            </a:r>
          </a:p>
          <a:p>
            <a:pPr>
              <a:lnSpc>
                <a:spcPct val="110000"/>
              </a:lnSpc>
            </a:pPr>
            <a:r>
              <a:rPr lang="en-US" sz="1400" dirty="0">
                <a:solidFill>
                  <a:schemeClr val="tx1"/>
                </a:solidFill>
              </a:rPr>
              <a:t> </a:t>
            </a:r>
            <a:r>
              <a:rPr lang="en-US" sz="1600" dirty="0">
                <a:hlinkClick r:id="rId2"/>
              </a:rPr>
              <a:t>https://www.meetup.com/New-York-Azure-Machine-Learning-Meetup/</a:t>
            </a:r>
            <a:endParaRPr lang="en-US" sz="1600" dirty="0"/>
          </a:p>
          <a:p>
            <a:pPr>
              <a:lnSpc>
                <a:spcPct val="110000"/>
              </a:lnSpc>
            </a:pPr>
            <a:endParaRPr lang="en-US" sz="1600" dirty="0">
              <a:solidFill>
                <a:schemeClr val="tx1"/>
              </a:solidFill>
            </a:endParaRPr>
          </a:p>
          <a:p>
            <a:pPr>
              <a:lnSpc>
                <a:spcPct val="110000"/>
              </a:lnSpc>
            </a:pPr>
            <a:r>
              <a:rPr lang="en-US" sz="1400" dirty="0">
                <a:hlinkClick r:id="rId3"/>
              </a:rPr>
              <a:t>https://github.com/jimwill3/NY-AZML-Meetup/tree/CNTK/RL</a:t>
            </a:r>
            <a:endParaRPr lang="en-US" sz="1400" dirty="0">
              <a:solidFill>
                <a:schemeClr val="tx1"/>
              </a:solidFill>
            </a:endParaRPr>
          </a:p>
        </p:txBody>
      </p:sp>
      <p:grpSp>
        <p:nvGrpSpPr>
          <p:cNvPr id="10" name="Group 9">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Footer Placeholder 3">
            <a:extLst>
              <a:ext uri="{FF2B5EF4-FFF2-40B4-BE49-F238E27FC236}">
                <a16:creationId xmlns:a16="http://schemas.microsoft.com/office/drawing/2014/main" id="{434ACC5F-36D0-433E-A555-8EE8349EDBFB}"/>
              </a:ext>
            </a:extLst>
          </p:cNvPr>
          <p:cNvSpPr>
            <a:spLocks noGrp="1"/>
          </p:cNvSpPr>
          <p:nvPr>
            <p:ph type="ftr" sz="quarter" idx="11"/>
          </p:nvPr>
        </p:nvSpPr>
        <p:spPr>
          <a:xfrm>
            <a:off x="2752189" y="5246688"/>
            <a:ext cx="1195229" cy="840832"/>
          </a:xfrm>
        </p:spPr>
        <p:txBody>
          <a:bodyPr/>
          <a:lstStyle/>
          <a:p>
            <a:r>
              <a:rPr lang="en-US" sz="1600" dirty="0"/>
              <a:t>MSFTGUEST </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7038E4A-FAEC-4F0D-8EB8-9682E6DDBDE7}"/>
              </a:ext>
            </a:extLst>
          </p:cNvPr>
          <p:cNvSpPr txBox="1"/>
          <p:nvPr/>
        </p:nvSpPr>
        <p:spPr>
          <a:xfrm>
            <a:off x="2764017" y="5861605"/>
            <a:ext cx="2935705" cy="369332"/>
          </a:xfrm>
          <a:prstGeom prst="rect">
            <a:avLst/>
          </a:prstGeom>
          <a:noFill/>
        </p:spPr>
        <p:txBody>
          <a:bodyPr wrap="square" rtlCol="0">
            <a:spAutoFit/>
          </a:bodyPr>
          <a:lstStyle/>
          <a:p>
            <a:r>
              <a:rPr lang="en-US" dirty="0"/>
              <a:t>msevent911dn</a:t>
            </a:r>
          </a:p>
        </p:txBody>
      </p:sp>
    </p:spTree>
    <p:extLst>
      <p:ext uri="{BB962C8B-B14F-4D97-AF65-F5344CB8AC3E}">
        <p14:creationId xmlns:p14="http://schemas.microsoft.com/office/powerpoint/2010/main" val="854357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48"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9"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0"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9994505-CBD2-4D9B-8327-2BD05842392C}"/>
              </a:ext>
            </a:extLst>
          </p:cNvPr>
          <p:cNvSpPr>
            <a:spLocks noGrp="1"/>
          </p:cNvSpPr>
          <p:nvPr>
            <p:ph type="title"/>
          </p:nvPr>
        </p:nvSpPr>
        <p:spPr>
          <a:xfrm>
            <a:off x="1019015" y="1093787"/>
            <a:ext cx="3059969" cy="4697413"/>
          </a:xfrm>
        </p:spPr>
        <p:txBody>
          <a:bodyPr>
            <a:normAutofit/>
          </a:bodyPr>
          <a:lstStyle/>
          <a:p>
            <a:r>
              <a:rPr lang="en-US" dirty="0"/>
              <a:t>Let’s look at sample problem &amp; code</a:t>
            </a:r>
          </a:p>
        </p:txBody>
      </p:sp>
      <p:sp useBgFill="1">
        <p:nvSpPr>
          <p:cNvPr id="76"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40E59B-EEDE-4421-AA9D-C15E78C2D174}"/>
              </a:ext>
            </a:extLst>
          </p:cNvPr>
          <p:cNvSpPr>
            <a:spLocks noGrp="1"/>
          </p:cNvSpPr>
          <p:nvPr>
            <p:ph idx="1"/>
          </p:nvPr>
        </p:nvSpPr>
        <p:spPr>
          <a:xfrm>
            <a:off x="5215467" y="374470"/>
            <a:ext cx="5831944" cy="5416732"/>
          </a:xfrm>
        </p:spPr>
        <p:txBody>
          <a:bodyPr>
            <a:normAutofit lnSpcReduction="10000"/>
          </a:bodyPr>
          <a:lstStyle/>
          <a:p>
            <a:pPr>
              <a:lnSpc>
                <a:spcPct val="110000"/>
              </a:lnSpc>
            </a:pPr>
            <a:r>
              <a:rPr lang="en-US" dirty="0"/>
              <a:t>Problem: recommend a coffee like beverage to individuals</a:t>
            </a:r>
          </a:p>
          <a:p>
            <a:pPr>
              <a:lnSpc>
                <a:spcPct val="110000"/>
              </a:lnSpc>
            </a:pPr>
            <a:r>
              <a:rPr lang="en-US" dirty="0"/>
              <a:t>You have no history about the individual but each message (state) provides their name, weather, </a:t>
            </a:r>
            <a:r>
              <a:rPr lang="en-US" dirty="0" err="1"/>
              <a:t>timeofday</a:t>
            </a:r>
            <a:r>
              <a:rPr lang="en-US" dirty="0"/>
              <a:t> along with a set of possible beverages.</a:t>
            </a:r>
          </a:p>
          <a:p>
            <a:pPr>
              <a:lnSpc>
                <a:spcPct val="110000"/>
              </a:lnSpc>
            </a:pPr>
            <a:r>
              <a:rPr lang="en-US" dirty="0"/>
              <a:t>Pass that info into the Personalizer Service, which returns an action (beverage) to choose.</a:t>
            </a:r>
          </a:p>
          <a:p>
            <a:pPr>
              <a:lnSpc>
                <a:spcPct val="110000"/>
              </a:lnSpc>
            </a:pPr>
            <a:r>
              <a:rPr lang="en-US" dirty="0"/>
              <a:t>“offer” that beverage and if the person “accepts” a +1 reward is sent back to the service, a 0 reward if the person does not “accept”</a:t>
            </a:r>
          </a:p>
        </p:txBody>
      </p:sp>
      <p:sp>
        <p:nvSpPr>
          <p:cNvPr id="4" name="Footer Placeholder 3">
            <a:extLst>
              <a:ext uri="{FF2B5EF4-FFF2-40B4-BE49-F238E27FC236}">
                <a16:creationId xmlns:a16="http://schemas.microsoft.com/office/drawing/2014/main" id="{47CCCF87-F85A-4FB7-8C99-D186FFB7EDE9}"/>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488771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48"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9"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0"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5386CE5-7BCB-4AE4-A9D6-7FE049C0172E}"/>
              </a:ext>
            </a:extLst>
          </p:cNvPr>
          <p:cNvSpPr>
            <a:spLocks noGrp="1"/>
          </p:cNvSpPr>
          <p:nvPr>
            <p:ph type="title"/>
          </p:nvPr>
        </p:nvSpPr>
        <p:spPr>
          <a:xfrm>
            <a:off x="1019015" y="1093787"/>
            <a:ext cx="3059969" cy="4697413"/>
          </a:xfrm>
        </p:spPr>
        <p:txBody>
          <a:bodyPr>
            <a:normAutofit/>
          </a:bodyPr>
          <a:lstStyle/>
          <a:p>
            <a:r>
              <a:rPr lang="en-US"/>
              <a:t>What to send to personalizer</a:t>
            </a:r>
          </a:p>
        </p:txBody>
      </p:sp>
      <p:sp useBgFill="1">
        <p:nvSpPr>
          <p:cNvPr id="76"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ACE467-2180-4C7A-8E71-57C1C2318297}"/>
              </a:ext>
            </a:extLst>
          </p:cNvPr>
          <p:cNvSpPr>
            <a:spLocks noGrp="1"/>
          </p:cNvSpPr>
          <p:nvPr>
            <p:ph idx="1"/>
          </p:nvPr>
        </p:nvSpPr>
        <p:spPr>
          <a:xfrm>
            <a:off x="5215467" y="1093788"/>
            <a:ext cx="5831944" cy="4697413"/>
          </a:xfrm>
        </p:spPr>
        <p:txBody>
          <a:bodyPr>
            <a:normAutofit/>
          </a:bodyPr>
          <a:lstStyle/>
          <a:p>
            <a:pPr>
              <a:lnSpc>
                <a:spcPct val="110000"/>
              </a:lnSpc>
            </a:pPr>
            <a:r>
              <a:rPr lang="en-US" sz="2200" dirty="0"/>
              <a:t>Context – (the state and context) for example</a:t>
            </a:r>
          </a:p>
          <a:p>
            <a:pPr>
              <a:lnSpc>
                <a:spcPct val="110000"/>
              </a:lnSpc>
            </a:pPr>
            <a:r>
              <a:rPr lang="en-US" sz="2200" dirty="0"/>
              <a:t>'</a:t>
            </a:r>
            <a:r>
              <a:rPr lang="en-US" sz="2200" dirty="0" err="1"/>
              <a:t>contextFeatures</a:t>
            </a:r>
            <a:r>
              <a:rPr lang="en-US" sz="2200" dirty="0"/>
              <a:t>': [{'</a:t>
            </a:r>
            <a:r>
              <a:rPr lang="en-US" sz="2200" dirty="0" err="1"/>
              <a:t>timeofday</a:t>
            </a:r>
            <a:r>
              <a:rPr lang="en-US" sz="2200" dirty="0"/>
              <a:t>': 'Morning', 'weather': 'Sunny', 'name': 'Bob’}]</a:t>
            </a:r>
          </a:p>
          <a:p>
            <a:pPr>
              <a:lnSpc>
                <a:spcPct val="110000"/>
              </a:lnSpc>
            </a:pPr>
            <a:r>
              <a:rPr lang="en-US" sz="2200" dirty="0"/>
              <a:t>‘action features’ (the options to choose from and key features)</a:t>
            </a:r>
          </a:p>
          <a:p>
            <a:pPr>
              <a:lnSpc>
                <a:spcPct val="110000"/>
              </a:lnSpc>
            </a:pPr>
            <a:r>
              <a:rPr lang="en-US" sz="2200" dirty="0"/>
              <a:t>actions': [{'id': '</a:t>
            </a:r>
            <a:r>
              <a:rPr lang="en-US" sz="2200" dirty="0" err="1"/>
              <a:t>Cappucino</a:t>
            </a:r>
            <a:r>
              <a:rPr lang="en-US" sz="2200" dirty="0"/>
              <a:t>', 'features': [{'type': 'hot'}]}, {'id': 'Cold brew', 'features': [{'type': 'cold'}]}, {'id': 'Iced mocha', 'features': [{'type': 'cold'}]}, {'id': 'Latte', 'features': [{'type': 'hot’}]}</a:t>
            </a:r>
          </a:p>
          <a:p>
            <a:pPr>
              <a:lnSpc>
                <a:spcPct val="110000"/>
              </a:lnSpc>
            </a:pPr>
            <a:r>
              <a:rPr lang="en-US" sz="2200" dirty="0"/>
              <a:t>Note: there are 4 choices in this request (choices can vary by request)</a:t>
            </a:r>
          </a:p>
        </p:txBody>
      </p:sp>
      <p:sp>
        <p:nvSpPr>
          <p:cNvPr id="4" name="Footer Placeholder 3">
            <a:extLst>
              <a:ext uri="{FF2B5EF4-FFF2-40B4-BE49-F238E27FC236}">
                <a16:creationId xmlns:a16="http://schemas.microsoft.com/office/drawing/2014/main" id="{FBA2E3E2-73D4-4D58-9135-AB4FFBE97AD0}"/>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2694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48"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9"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0"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2534A56-6130-4798-A0E3-13AE53A7FCB7}"/>
              </a:ext>
            </a:extLst>
          </p:cNvPr>
          <p:cNvSpPr>
            <a:spLocks noGrp="1"/>
          </p:cNvSpPr>
          <p:nvPr>
            <p:ph type="title"/>
          </p:nvPr>
        </p:nvSpPr>
        <p:spPr>
          <a:xfrm>
            <a:off x="1019015" y="1093787"/>
            <a:ext cx="3059969" cy="4697413"/>
          </a:xfrm>
        </p:spPr>
        <p:txBody>
          <a:bodyPr>
            <a:normAutofit/>
          </a:bodyPr>
          <a:lstStyle/>
          <a:p>
            <a:r>
              <a:rPr lang="en-US"/>
              <a:t>How to send /receive to personalizer</a:t>
            </a:r>
          </a:p>
        </p:txBody>
      </p:sp>
      <p:sp useBgFill="1">
        <p:nvSpPr>
          <p:cNvPr id="76"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AD5B77D1-03A8-4B50-877E-B2A8495F2ECC}"/>
              </a:ext>
            </a:extLst>
          </p:cNvPr>
          <p:cNvSpPr>
            <a:spLocks noGrp="1"/>
          </p:cNvSpPr>
          <p:nvPr>
            <p:ph idx="1"/>
          </p:nvPr>
        </p:nvSpPr>
        <p:spPr>
          <a:xfrm>
            <a:off x="5215467" y="1093788"/>
            <a:ext cx="5831944" cy="5481183"/>
          </a:xfrm>
        </p:spPr>
        <p:txBody>
          <a:bodyPr>
            <a:normAutofit/>
          </a:bodyPr>
          <a:lstStyle/>
          <a:p>
            <a:pPr>
              <a:lnSpc>
                <a:spcPct val="110000"/>
              </a:lnSpc>
            </a:pPr>
            <a:r>
              <a:rPr lang="en-US" sz="1800" dirty="0"/>
              <a:t>response = </a:t>
            </a:r>
            <a:r>
              <a:rPr lang="en-US" sz="1800" dirty="0" err="1"/>
              <a:t>requests.post</a:t>
            </a:r>
            <a:r>
              <a:rPr lang="en-US" sz="1800" dirty="0"/>
              <a:t>(</a:t>
            </a:r>
            <a:r>
              <a:rPr lang="en-US" sz="1800" dirty="0" err="1"/>
              <a:t>personalization_rank_url</a:t>
            </a:r>
            <a:r>
              <a:rPr lang="en-US" sz="1800" dirty="0"/>
              <a:t>, headers = headers, params = None, json = </a:t>
            </a:r>
            <a:r>
              <a:rPr lang="en-US" sz="1800" dirty="0" err="1"/>
              <a:t>rankjsonobj</a:t>
            </a:r>
            <a:r>
              <a:rPr lang="en-US" sz="1800" dirty="0"/>
              <a:t>)</a:t>
            </a:r>
          </a:p>
          <a:p>
            <a:pPr>
              <a:lnSpc>
                <a:spcPct val="110000"/>
              </a:lnSpc>
            </a:pPr>
            <a:r>
              <a:rPr lang="en-US" sz="1800" dirty="0" err="1"/>
              <a:t>Rankjsonobj</a:t>
            </a:r>
            <a:r>
              <a:rPr lang="en-US" sz="1800" dirty="0"/>
              <a:t> contains the previously described context And action/feature json </a:t>
            </a:r>
          </a:p>
          <a:p>
            <a:pPr>
              <a:lnSpc>
                <a:spcPct val="110000"/>
              </a:lnSpc>
            </a:pPr>
            <a:r>
              <a:rPr lang="en-US" sz="1800" dirty="0"/>
              <a:t>Fetching the service’s proposed action:</a:t>
            </a:r>
          </a:p>
          <a:p>
            <a:pPr>
              <a:lnSpc>
                <a:spcPct val="110000"/>
              </a:lnSpc>
            </a:pPr>
            <a:r>
              <a:rPr lang="en-US" sz="1800" dirty="0"/>
              <a:t>prediction = </a:t>
            </a:r>
            <a:r>
              <a:rPr lang="en-US" sz="1800" dirty="0" err="1"/>
              <a:t>json.dumps</a:t>
            </a:r>
            <a:r>
              <a:rPr lang="en-US" sz="1800" dirty="0"/>
              <a:t>(</a:t>
            </a:r>
            <a:r>
              <a:rPr lang="en-US" sz="1800" dirty="0" err="1"/>
              <a:t>response.json</a:t>
            </a:r>
            <a:r>
              <a:rPr lang="en-US" sz="1800" dirty="0"/>
              <a:t>()["</a:t>
            </a:r>
            <a:r>
              <a:rPr lang="en-US" sz="1800" dirty="0" err="1"/>
              <a:t>rewardActionId</a:t>
            </a:r>
            <a:r>
              <a:rPr lang="en-US" sz="1800" dirty="0"/>
              <a:t>"]).replace('"',‘’)</a:t>
            </a:r>
          </a:p>
          <a:p>
            <a:pPr>
              <a:lnSpc>
                <a:spcPct val="110000"/>
              </a:lnSpc>
            </a:pPr>
            <a:r>
              <a:rPr lang="en-US" sz="1800" dirty="0" err="1"/>
              <a:t>Prediction:Latte</a:t>
            </a:r>
            <a:r>
              <a:rPr lang="en-US" sz="1800" dirty="0"/>
              <a:t> for </a:t>
            </a:r>
            <a:r>
              <a:rPr lang="en-US" sz="1800" dirty="0" err="1"/>
              <a:t>Name:Bob</a:t>
            </a:r>
            <a:r>
              <a:rPr lang="en-US" sz="1800" dirty="0"/>
              <a:t> </a:t>
            </a:r>
            <a:r>
              <a:rPr lang="en-US" sz="1800" dirty="0" err="1"/>
              <a:t>Weather:Rainy</a:t>
            </a:r>
            <a:r>
              <a:rPr lang="en-US" sz="1800" dirty="0"/>
              <a:t> </a:t>
            </a:r>
            <a:r>
              <a:rPr lang="en-US" sz="1800" dirty="0" err="1"/>
              <a:t>timeMorning</a:t>
            </a:r>
            <a:endParaRPr lang="en-US" sz="1800" dirty="0"/>
          </a:p>
          <a:p>
            <a:pPr>
              <a:lnSpc>
                <a:spcPct val="110000"/>
              </a:lnSpc>
            </a:pPr>
            <a:r>
              <a:rPr lang="en-US" sz="1800" dirty="0"/>
              <a:t>{'ranking': [{'id': 'Latte', 'probability': 0.8874999}, {'id': '</a:t>
            </a:r>
            <a:r>
              <a:rPr lang="en-US" sz="1800" dirty="0" err="1"/>
              <a:t>Cappucino</a:t>
            </a:r>
            <a:r>
              <a:rPr lang="en-US" sz="1800" dirty="0"/>
              <a:t>', 'probability': 0.0374999978}, {'id': 'Iced mocha', 'probability': 0.0374999978}, {'id': 'Cold brew', 'probability': 0.0374999978}], '</a:t>
            </a:r>
            <a:r>
              <a:rPr lang="en-US" sz="1800" dirty="0" err="1"/>
              <a:t>eventId</a:t>
            </a:r>
            <a:r>
              <a:rPr lang="en-US" sz="1800" dirty="0"/>
              <a:t>': '9a6d7aa3439d4d4582f186f46ea572ba', '</a:t>
            </a:r>
            <a:r>
              <a:rPr lang="en-US" sz="1800" dirty="0" err="1"/>
              <a:t>rewardActionId</a:t>
            </a:r>
            <a:r>
              <a:rPr lang="en-US" sz="1800" dirty="0"/>
              <a:t>': 'Latte'}</a:t>
            </a:r>
          </a:p>
        </p:txBody>
      </p:sp>
      <p:sp>
        <p:nvSpPr>
          <p:cNvPr id="3" name="Footer Placeholder 2">
            <a:extLst>
              <a:ext uri="{FF2B5EF4-FFF2-40B4-BE49-F238E27FC236}">
                <a16:creationId xmlns:a16="http://schemas.microsoft.com/office/drawing/2014/main" id="{0DEB4430-BCB4-4339-A6F7-8C4052C27032}"/>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10404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48"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9"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0"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19520DEE-0153-4B04-89E6-52A653B28FC9}"/>
              </a:ext>
            </a:extLst>
          </p:cNvPr>
          <p:cNvSpPr>
            <a:spLocks noGrp="1"/>
          </p:cNvSpPr>
          <p:nvPr>
            <p:ph type="title"/>
          </p:nvPr>
        </p:nvSpPr>
        <p:spPr>
          <a:xfrm>
            <a:off x="1019015" y="1093787"/>
            <a:ext cx="3059969" cy="4697413"/>
          </a:xfrm>
        </p:spPr>
        <p:txBody>
          <a:bodyPr>
            <a:normAutofit/>
          </a:bodyPr>
          <a:lstStyle/>
          <a:p>
            <a:r>
              <a:rPr lang="en-US"/>
              <a:t>How does it work</a:t>
            </a:r>
          </a:p>
        </p:txBody>
      </p:sp>
      <p:sp useBgFill="1">
        <p:nvSpPr>
          <p:cNvPr id="76"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93782E-7B1F-4085-BEA2-B53FB8D0C5D6}"/>
              </a:ext>
            </a:extLst>
          </p:cNvPr>
          <p:cNvSpPr>
            <a:spLocks noGrp="1"/>
          </p:cNvSpPr>
          <p:nvPr>
            <p:ph idx="1"/>
          </p:nvPr>
        </p:nvSpPr>
        <p:spPr>
          <a:xfrm>
            <a:off x="5215467" y="1093788"/>
            <a:ext cx="5831944" cy="4697413"/>
          </a:xfrm>
        </p:spPr>
        <p:txBody>
          <a:bodyPr>
            <a:normAutofit/>
          </a:bodyPr>
          <a:lstStyle/>
          <a:p>
            <a:pPr>
              <a:lnSpc>
                <a:spcPct val="110000"/>
              </a:lnSpc>
            </a:pPr>
            <a:r>
              <a:rPr lang="en-US" sz="2000"/>
              <a:t>reinforcement-learning cycle learns in real time from your end users’ interactions and helps you improve the user experience to achieve your business goals. </a:t>
            </a:r>
          </a:p>
          <a:p>
            <a:pPr marL="0" indent="0">
              <a:lnSpc>
                <a:spcPct val="110000"/>
              </a:lnSpc>
              <a:buNone/>
            </a:pPr>
            <a:endParaRPr lang="en-US" sz="2000"/>
          </a:p>
          <a:p>
            <a:pPr>
              <a:lnSpc>
                <a:spcPct val="110000"/>
              </a:lnSpc>
            </a:pPr>
            <a:r>
              <a:rPr lang="en-US" sz="2000"/>
              <a:t>Personalizer returns its suggested action in a ranked list)</a:t>
            </a:r>
          </a:p>
          <a:p>
            <a:pPr marL="0" indent="0">
              <a:lnSpc>
                <a:spcPct val="110000"/>
              </a:lnSpc>
              <a:buNone/>
            </a:pPr>
            <a:endParaRPr lang="en-US" sz="2000"/>
          </a:p>
          <a:p>
            <a:pPr>
              <a:lnSpc>
                <a:spcPct val="110000"/>
              </a:lnSpc>
            </a:pPr>
            <a:r>
              <a:rPr lang="en-US" sz="2000"/>
              <a:t>Personalizer supports model </a:t>
            </a:r>
            <a:r>
              <a:rPr lang="en-US" sz="2000" err="1"/>
              <a:t>explainability</a:t>
            </a:r>
            <a:r>
              <a:rPr lang="en-US" sz="2000"/>
              <a:t>, reproducibility of results, and ongoing evaluation of its effectiveness for added transparency.</a:t>
            </a:r>
          </a:p>
        </p:txBody>
      </p:sp>
      <p:sp>
        <p:nvSpPr>
          <p:cNvPr id="4" name="Footer Placeholder 3">
            <a:extLst>
              <a:ext uri="{FF2B5EF4-FFF2-40B4-BE49-F238E27FC236}">
                <a16:creationId xmlns:a16="http://schemas.microsoft.com/office/drawing/2014/main" id="{0EA82D6B-C999-4040-9A75-7A37A363060B}"/>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244873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76A75B-C55B-47F6-A040-BE3F064A2CE8}"/>
              </a:ext>
            </a:extLst>
          </p:cNvPr>
          <p:cNvSpPr>
            <a:spLocks noGrp="1"/>
          </p:cNvSpPr>
          <p:nvPr>
            <p:ph type="title"/>
          </p:nvPr>
        </p:nvSpPr>
        <p:spPr>
          <a:xfrm>
            <a:off x="1141412" y="618518"/>
            <a:ext cx="7135079" cy="992795"/>
          </a:xfrm>
        </p:spPr>
        <p:txBody>
          <a:bodyPr>
            <a:normAutofit/>
          </a:bodyPr>
          <a:lstStyle/>
          <a:p>
            <a:r>
              <a:rPr lang="en-US" sz="3200" dirty="0"/>
              <a:t>Configuration Choice </a:t>
            </a:r>
            <a:br>
              <a:rPr lang="en-US" sz="3200" dirty="0"/>
            </a:br>
            <a:r>
              <a:rPr lang="en-US" sz="3200" dirty="0"/>
              <a:t>Exploration rate</a:t>
            </a:r>
          </a:p>
        </p:txBody>
      </p:sp>
      <p:sp>
        <p:nvSpPr>
          <p:cNvPr id="9" name="Content Placeholder 8">
            <a:extLst>
              <a:ext uri="{FF2B5EF4-FFF2-40B4-BE49-F238E27FC236}">
                <a16:creationId xmlns:a16="http://schemas.microsoft.com/office/drawing/2014/main" id="{473E58AB-1461-4ED1-ADCE-1C935A1211F0}"/>
              </a:ext>
            </a:extLst>
          </p:cNvPr>
          <p:cNvSpPr>
            <a:spLocks noGrp="1"/>
          </p:cNvSpPr>
          <p:nvPr>
            <p:ph idx="1"/>
          </p:nvPr>
        </p:nvSpPr>
        <p:spPr>
          <a:xfrm>
            <a:off x="1141413" y="1928813"/>
            <a:ext cx="3117728" cy="4285720"/>
          </a:xfrm>
        </p:spPr>
        <p:txBody>
          <a:bodyPr>
            <a:normAutofit/>
          </a:bodyPr>
          <a:lstStyle/>
          <a:p>
            <a:r>
              <a:rPr lang="en-US" sz="2000" dirty="0">
                <a:solidFill>
                  <a:schemeClr val="bg1"/>
                </a:solidFill>
              </a:rPr>
              <a:t>This may look familiar to earlier sessions where we hand coded a simple explore/exploit in python.</a:t>
            </a:r>
          </a:p>
          <a:p>
            <a:r>
              <a:rPr lang="en-US" sz="2000" dirty="0">
                <a:solidFill>
                  <a:schemeClr val="bg1"/>
                </a:solidFill>
              </a:rPr>
              <a:t>In Personalizer the explore/exploit ratio is stored in the models configuration section – available in the Azure portal</a:t>
            </a:r>
          </a:p>
        </p:txBody>
      </p:sp>
      <p:pic>
        <p:nvPicPr>
          <p:cNvPr id="7" name="Content Placeholder 3">
            <a:extLst>
              <a:ext uri="{FF2B5EF4-FFF2-40B4-BE49-F238E27FC236}">
                <a16:creationId xmlns:a16="http://schemas.microsoft.com/office/drawing/2014/main" id="{12C26C45-76A5-4791-AA2F-AA3E83ECDD5D}"/>
              </a:ext>
            </a:extLst>
          </p:cNvPr>
          <p:cNvPicPr>
            <a:picLocks noChangeAspect="1"/>
          </p:cNvPicPr>
          <p:nvPr/>
        </p:nvPicPr>
        <p:blipFill>
          <a:blip r:embed="rId4"/>
          <a:stretch>
            <a:fillRect/>
          </a:stretch>
        </p:blipFill>
        <p:spPr>
          <a:xfrm>
            <a:off x="5142718" y="1929688"/>
            <a:ext cx="6409562" cy="34932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3" name="Footer Placeholder 2">
            <a:extLst>
              <a:ext uri="{FF2B5EF4-FFF2-40B4-BE49-F238E27FC236}">
                <a16:creationId xmlns:a16="http://schemas.microsoft.com/office/drawing/2014/main" id="{31E72E1B-F83D-4602-9ED9-23037AA4DF2F}"/>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413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361D-32DC-420F-BC04-24C9A32A2743}"/>
              </a:ext>
            </a:extLst>
          </p:cNvPr>
          <p:cNvSpPr>
            <a:spLocks noGrp="1"/>
          </p:cNvSpPr>
          <p:nvPr>
            <p:ph type="title"/>
          </p:nvPr>
        </p:nvSpPr>
        <p:spPr/>
        <p:txBody>
          <a:bodyPr/>
          <a:lstStyle/>
          <a:p>
            <a:r>
              <a:rPr lang="en-US" dirty="0"/>
              <a:t>Why explore? You can do learning</a:t>
            </a:r>
          </a:p>
        </p:txBody>
      </p:sp>
      <p:pic>
        <p:nvPicPr>
          <p:cNvPr id="8" name="Picture 7">
            <a:extLst>
              <a:ext uri="{FF2B5EF4-FFF2-40B4-BE49-F238E27FC236}">
                <a16:creationId xmlns:a16="http://schemas.microsoft.com/office/drawing/2014/main" id="{8A38D357-0603-4F14-AC65-F915B7D72D96}"/>
              </a:ext>
            </a:extLst>
          </p:cNvPr>
          <p:cNvPicPr>
            <a:picLocks noChangeAspect="1"/>
          </p:cNvPicPr>
          <p:nvPr/>
        </p:nvPicPr>
        <p:blipFill rotWithShape="1">
          <a:blip r:embed="rId3"/>
          <a:srcRect b="15650"/>
          <a:stretch/>
        </p:blipFill>
        <p:spPr>
          <a:xfrm>
            <a:off x="805692" y="1279348"/>
            <a:ext cx="10580615" cy="5284965"/>
          </a:xfrm>
          <a:prstGeom prst="rect">
            <a:avLst/>
          </a:prstGeom>
        </p:spPr>
      </p:pic>
      <p:sp>
        <p:nvSpPr>
          <p:cNvPr id="9" name="Speech Bubble: Rectangle with Corners Rounded 8">
            <a:extLst>
              <a:ext uri="{FF2B5EF4-FFF2-40B4-BE49-F238E27FC236}">
                <a16:creationId xmlns:a16="http://schemas.microsoft.com/office/drawing/2014/main" id="{F1B5B3BA-F598-48B0-A92E-ABBA1DF10715}"/>
              </a:ext>
            </a:extLst>
          </p:cNvPr>
          <p:cNvSpPr/>
          <p:nvPr/>
        </p:nvSpPr>
        <p:spPr bwMode="auto">
          <a:xfrm>
            <a:off x="1118401" y="3397174"/>
            <a:ext cx="2098017" cy="560587"/>
          </a:xfrm>
          <a:prstGeom prst="wedgeRoundRectCallout">
            <a:avLst>
              <a:gd name="adj1" fmla="val 95083"/>
              <a:gd name="adj2" fmla="val 36433"/>
              <a:gd name="adj3" fmla="val 16667"/>
            </a:avLst>
          </a:prstGeom>
          <a:solidFill>
            <a:schemeClr val="bg1">
              <a:lumMod val="85000"/>
            </a:schemeClr>
          </a:solidFill>
          <a:ln w="38100">
            <a:solidFill>
              <a:srgbClr val="00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Personalizer current model</a:t>
            </a:r>
          </a:p>
        </p:txBody>
      </p:sp>
      <p:sp>
        <p:nvSpPr>
          <p:cNvPr id="10" name="Speech Bubble: Rectangle with Corners Rounded 9">
            <a:extLst>
              <a:ext uri="{FF2B5EF4-FFF2-40B4-BE49-F238E27FC236}">
                <a16:creationId xmlns:a16="http://schemas.microsoft.com/office/drawing/2014/main" id="{B40A2DB8-D1AD-4F1F-A180-D0BDE942E0DF}"/>
              </a:ext>
            </a:extLst>
          </p:cNvPr>
          <p:cNvSpPr/>
          <p:nvPr/>
        </p:nvSpPr>
        <p:spPr bwMode="auto">
          <a:xfrm>
            <a:off x="1118401" y="5281028"/>
            <a:ext cx="2098017" cy="481699"/>
          </a:xfrm>
          <a:prstGeom prst="wedgeRoundRectCallout">
            <a:avLst>
              <a:gd name="adj1" fmla="val 82748"/>
              <a:gd name="adj2" fmla="val -13848"/>
              <a:gd name="adj3" fmla="val 16667"/>
            </a:avLst>
          </a:prstGeom>
          <a:solidFill>
            <a:schemeClr val="bg1">
              <a:lumMod val="85000"/>
            </a:schemeClr>
          </a:solidFill>
          <a:ln w="38100">
            <a:solidFill>
              <a:srgbClr val="9013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Random</a:t>
            </a:r>
          </a:p>
        </p:txBody>
      </p:sp>
      <p:sp>
        <p:nvSpPr>
          <p:cNvPr id="11" name="Speech Bubble: Rectangle with Corners Rounded 10">
            <a:extLst>
              <a:ext uri="{FF2B5EF4-FFF2-40B4-BE49-F238E27FC236}">
                <a16:creationId xmlns:a16="http://schemas.microsoft.com/office/drawing/2014/main" id="{510D70B7-2C3F-4843-96A7-A33B05B90D9E}"/>
              </a:ext>
            </a:extLst>
          </p:cNvPr>
          <p:cNvSpPr/>
          <p:nvPr/>
        </p:nvSpPr>
        <p:spPr bwMode="auto">
          <a:xfrm>
            <a:off x="1118401" y="4224660"/>
            <a:ext cx="2205009" cy="560587"/>
          </a:xfrm>
          <a:prstGeom prst="wedgeRoundRectCallout">
            <a:avLst>
              <a:gd name="adj1" fmla="val 80523"/>
              <a:gd name="adj2" fmla="val -41293"/>
              <a:gd name="adj3" fmla="val 16667"/>
            </a:avLst>
          </a:prstGeom>
          <a:solidFill>
            <a:schemeClr val="bg1">
              <a:lumMod val="85000"/>
            </a:schemeClr>
          </a:solidFill>
          <a:ln w="38100">
            <a:solidFill>
              <a:srgbClr val="9BEC5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Your application’s baseline</a:t>
            </a:r>
          </a:p>
        </p:txBody>
      </p:sp>
      <p:sp>
        <p:nvSpPr>
          <p:cNvPr id="12" name="Speech Bubble: Rectangle with Corners Rounded 11">
            <a:extLst>
              <a:ext uri="{FF2B5EF4-FFF2-40B4-BE49-F238E27FC236}">
                <a16:creationId xmlns:a16="http://schemas.microsoft.com/office/drawing/2014/main" id="{82CB47FA-E921-48D4-88D2-D2DA06A9988B}"/>
              </a:ext>
            </a:extLst>
          </p:cNvPr>
          <p:cNvSpPr/>
          <p:nvPr/>
        </p:nvSpPr>
        <p:spPr bwMode="auto">
          <a:xfrm>
            <a:off x="2725232" y="1725327"/>
            <a:ext cx="2098017" cy="899665"/>
          </a:xfrm>
          <a:prstGeom prst="wedgeRoundRectCallout">
            <a:avLst>
              <a:gd name="adj1" fmla="val 114198"/>
              <a:gd name="adj2" fmla="val 125607"/>
              <a:gd name="adj3" fmla="val 16667"/>
            </a:avLst>
          </a:prstGeom>
          <a:solidFill>
            <a:schemeClr val="bg1">
              <a:lumMod val="85000"/>
            </a:schemeClr>
          </a:solidFill>
          <a:ln w="38100">
            <a:solidFill>
              <a:srgbClr val="C73B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Better learning policies discovered automatically</a:t>
            </a:r>
          </a:p>
        </p:txBody>
      </p:sp>
    </p:spTree>
    <p:extLst>
      <p:ext uri="{BB962C8B-B14F-4D97-AF65-F5344CB8AC3E}">
        <p14:creationId xmlns:p14="http://schemas.microsoft.com/office/powerpoint/2010/main" val="3713597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3E17-F927-45CB-B457-CBDAC722ADCF}"/>
              </a:ext>
            </a:extLst>
          </p:cNvPr>
          <p:cNvSpPr>
            <a:spLocks noGrp="1"/>
          </p:cNvSpPr>
          <p:nvPr>
            <p:ph type="title"/>
          </p:nvPr>
        </p:nvSpPr>
        <p:spPr>
          <a:xfrm>
            <a:off x="8036041" y="618518"/>
            <a:ext cx="3281003" cy="1478570"/>
          </a:xfrm>
        </p:spPr>
        <p:txBody>
          <a:bodyPr anchor="b">
            <a:normAutofit/>
          </a:bodyPr>
          <a:lstStyle/>
          <a:p>
            <a:r>
              <a:rPr lang="en-US" sz="2800"/>
              <a:t>Sample output (small try – 1000 events)</a:t>
            </a:r>
          </a:p>
        </p:txBody>
      </p:sp>
      <p:sp>
        <p:nvSpPr>
          <p:cNvPr id="13"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a:extLst>
              <a:ext uri="{FF2B5EF4-FFF2-40B4-BE49-F238E27FC236}">
                <a16:creationId xmlns:a16="http://schemas.microsoft.com/office/drawing/2014/main" id="{AEF200BF-1488-4CB0-A8EA-A052539B7A45}"/>
              </a:ext>
            </a:extLst>
          </p:cNvPr>
          <p:cNvPicPr>
            <a:picLocks noChangeAspect="1"/>
          </p:cNvPicPr>
          <p:nvPr/>
        </p:nvPicPr>
        <p:blipFill>
          <a:blip r:embed="rId3"/>
          <a:stretch>
            <a:fillRect/>
          </a:stretch>
        </p:blipFill>
        <p:spPr>
          <a:xfrm>
            <a:off x="1118988" y="1848377"/>
            <a:ext cx="2974328" cy="3155785"/>
          </a:xfrm>
          <a:prstGeom prst="rect">
            <a:avLst/>
          </a:prstGeom>
        </p:spPr>
      </p:pic>
      <p:sp>
        <p:nvSpPr>
          <p:cNvPr id="10" name="Content Placeholder 9">
            <a:extLst>
              <a:ext uri="{FF2B5EF4-FFF2-40B4-BE49-F238E27FC236}">
                <a16:creationId xmlns:a16="http://schemas.microsoft.com/office/drawing/2014/main" id="{EDD89B87-C539-47F5-972A-E194546C0BE8}"/>
              </a:ext>
            </a:extLst>
          </p:cNvPr>
          <p:cNvSpPr>
            <a:spLocks noGrp="1"/>
          </p:cNvSpPr>
          <p:nvPr>
            <p:ph idx="1"/>
          </p:nvPr>
        </p:nvSpPr>
        <p:spPr>
          <a:xfrm>
            <a:off x="8036041" y="2249487"/>
            <a:ext cx="3281004" cy="3541714"/>
          </a:xfrm>
        </p:spPr>
        <p:txBody>
          <a:bodyPr>
            <a:normAutofit/>
          </a:bodyPr>
          <a:lstStyle/>
          <a:p>
            <a:r>
              <a:rPr lang="en-US" sz="1800" dirty="0"/>
              <a:t>Note the improvement in the last 200 or so events – rewards are trending up</a:t>
            </a:r>
          </a:p>
          <a:p>
            <a:r>
              <a:rPr lang="en-US" sz="1800" dirty="0"/>
              <a:t>totlast200: 108 last200avg: 0.60</a:t>
            </a:r>
          </a:p>
          <a:p>
            <a:r>
              <a:rPr lang="en-US" sz="1800" dirty="0"/>
              <a:t>Note: this is a forced example since I kept the feature set frozen – reducing complexity</a:t>
            </a:r>
          </a:p>
        </p:txBody>
      </p:sp>
      <p:sp>
        <p:nvSpPr>
          <p:cNvPr id="3" name="Footer Placeholder 2">
            <a:extLst>
              <a:ext uri="{FF2B5EF4-FFF2-40B4-BE49-F238E27FC236}">
                <a16:creationId xmlns:a16="http://schemas.microsoft.com/office/drawing/2014/main" id="{9A76AA21-854A-4E81-9AC2-A8FB95061C39}"/>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3460093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9B6F-C043-4A9B-9019-930FBA93FA7B}"/>
              </a:ext>
            </a:extLst>
          </p:cNvPr>
          <p:cNvSpPr>
            <a:spLocks noGrp="1"/>
          </p:cNvSpPr>
          <p:nvPr>
            <p:ph type="title"/>
          </p:nvPr>
        </p:nvSpPr>
        <p:spPr>
          <a:xfrm>
            <a:off x="1141413" y="618518"/>
            <a:ext cx="9905998" cy="1478570"/>
          </a:xfrm>
        </p:spPr>
        <p:txBody>
          <a:bodyPr>
            <a:normAutofit/>
          </a:bodyPr>
          <a:lstStyle/>
          <a:p>
            <a:r>
              <a:rPr lang="en-US"/>
              <a:t>Ideally – results should look like this (sample code from product team on </a:t>
            </a:r>
            <a:r>
              <a:rPr lang="en-US" err="1"/>
              <a:t>github</a:t>
            </a:r>
            <a:r>
              <a:rPr lang="en-US"/>
              <a:t>)</a:t>
            </a:r>
          </a:p>
        </p:txBody>
      </p:sp>
      <p:pic>
        <p:nvPicPr>
          <p:cNvPr id="6" name="Picture 5">
            <a:extLst>
              <a:ext uri="{FF2B5EF4-FFF2-40B4-BE49-F238E27FC236}">
                <a16:creationId xmlns:a16="http://schemas.microsoft.com/office/drawing/2014/main" id="{4D78A3D5-0616-4340-A75F-1F26921DD285}"/>
              </a:ext>
            </a:extLst>
          </p:cNvPr>
          <p:cNvPicPr>
            <a:picLocks noChangeAspect="1"/>
          </p:cNvPicPr>
          <p:nvPr/>
        </p:nvPicPr>
        <p:blipFill rotWithShape="1">
          <a:blip r:embed="rId3"/>
          <a:srcRect b="9399"/>
          <a:stretch/>
        </p:blipFill>
        <p:spPr>
          <a:xfrm>
            <a:off x="328001" y="2484619"/>
            <a:ext cx="4255755" cy="239056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1" name="Content Placeholder 10">
            <a:extLst>
              <a:ext uri="{FF2B5EF4-FFF2-40B4-BE49-F238E27FC236}">
                <a16:creationId xmlns:a16="http://schemas.microsoft.com/office/drawing/2014/main" id="{738EBC86-A573-4E6D-BD3A-A1FCBC0C254D}"/>
              </a:ext>
            </a:extLst>
          </p:cNvPr>
          <p:cNvSpPr>
            <a:spLocks noGrp="1"/>
          </p:cNvSpPr>
          <p:nvPr>
            <p:ph idx="1"/>
          </p:nvPr>
        </p:nvSpPr>
        <p:spPr>
          <a:xfrm>
            <a:off x="4728754" y="2249487"/>
            <a:ext cx="6318657" cy="3541714"/>
          </a:xfrm>
        </p:spPr>
        <p:txBody>
          <a:bodyPr>
            <a:normAutofit/>
          </a:bodyPr>
          <a:lstStyle/>
          <a:p>
            <a:r>
              <a:rPr lang="en-US" dirty="0"/>
              <a:t>Form the beverage selection sample Jupyter notebook</a:t>
            </a:r>
          </a:p>
          <a:p>
            <a:r>
              <a:rPr lang="en-US" dirty="0"/>
              <a:t>https://github.com/Azure-Samples/cognitive-services-personalizer-samples/blob/master/samples/azurenotebook/Personalization.ipynb</a:t>
            </a:r>
          </a:p>
        </p:txBody>
      </p:sp>
      <p:sp>
        <p:nvSpPr>
          <p:cNvPr id="4" name="Footer Placeholder 3">
            <a:extLst>
              <a:ext uri="{FF2B5EF4-FFF2-40B4-BE49-F238E27FC236}">
                <a16:creationId xmlns:a16="http://schemas.microsoft.com/office/drawing/2014/main" id="{CB88DAAB-0653-4972-B0AE-74A32263F3AE}"/>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a:solidFill>
                  <a:schemeClr val="tx1"/>
                </a:solidFill>
              </a:rPr>
              <a:t>MSFTGUEST       msevent911dn</a:t>
            </a:r>
          </a:p>
        </p:txBody>
      </p:sp>
    </p:spTree>
    <p:extLst>
      <p:ext uri="{BB962C8B-B14F-4D97-AF65-F5344CB8AC3E}">
        <p14:creationId xmlns:p14="http://schemas.microsoft.com/office/powerpoint/2010/main" val="2619636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4" name="Group 54">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56"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0"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5"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11" name="Rectangle 110">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3"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5" name="Group 114">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16"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7"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0"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5"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7"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0AF8D79-DD60-4018-9040-D64F8562A90B}"/>
              </a:ext>
            </a:extLst>
          </p:cNvPr>
          <p:cNvSpPr>
            <a:spLocks noGrp="1"/>
          </p:cNvSpPr>
          <p:nvPr>
            <p:ph type="title"/>
          </p:nvPr>
        </p:nvSpPr>
        <p:spPr>
          <a:xfrm>
            <a:off x="2524489" y="4415251"/>
            <a:ext cx="8957534" cy="1182838"/>
          </a:xfrm>
        </p:spPr>
        <p:txBody>
          <a:bodyPr vert="horz" lIns="91440" tIns="45720" rIns="91440" bIns="45720" rtlCol="0" anchor="b">
            <a:normAutofit/>
          </a:bodyPr>
          <a:lstStyle/>
          <a:p>
            <a:pPr algn="ctr"/>
            <a:r>
              <a:rPr lang="en-US" sz="3700" dirty="0">
                <a:solidFill>
                  <a:srgbClr val="FFFFFF"/>
                </a:solidFill>
              </a:rPr>
              <a:t>Evaluations can help find better policy</a:t>
            </a:r>
          </a:p>
        </p:txBody>
      </p:sp>
      <p:sp>
        <p:nvSpPr>
          <p:cNvPr id="10" name="Content Placeholder 9">
            <a:extLst>
              <a:ext uri="{FF2B5EF4-FFF2-40B4-BE49-F238E27FC236}">
                <a16:creationId xmlns:a16="http://schemas.microsoft.com/office/drawing/2014/main" id="{2098EDDC-69CB-4A02-B6F3-3C8EBFB1B957}"/>
              </a:ext>
            </a:extLst>
          </p:cNvPr>
          <p:cNvSpPr>
            <a:spLocks noGrp="1"/>
          </p:cNvSpPr>
          <p:nvPr>
            <p:ph idx="1"/>
          </p:nvPr>
        </p:nvSpPr>
        <p:spPr>
          <a:xfrm>
            <a:off x="2776537" y="5633109"/>
            <a:ext cx="8369450" cy="480330"/>
          </a:xfrm>
        </p:spPr>
        <p:txBody>
          <a:bodyPr vert="horz" lIns="91440" tIns="45720" rIns="91440" bIns="45720" rtlCol="0">
            <a:normAutofit/>
          </a:bodyPr>
          <a:lstStyle/>
          <a:p>
            <a:pPr marL="0" indent="0" algn="ctr">
              <a:lnSpc>
                <a:spcPct val="110000"/>
              </a:lnSpc>
              <a:buNone/>
            </a:pPr>
            <a:r>
              <a:rPr lang="en-US" sz="1700" cap="all" dirty="0">
                <a:solidFill>
                  <a:schemeClr val="bg2"/>
                </a:solidFill>
              </a:rPr>
              <a:t>This evaluation was run right after the previous results chart was produced.</a:t>
            </a:r>
          </a:p>
        </p:txBody>
      </p:sp>
      <p:sp useBgFill="1">
        <p:nvSpPr>
          <p:cNvPr id="171"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D5901168-FA19-4283-B88C-D3D502BF03A2}"/>
              </a:ext>
            </a:extLst>
          </p:cNvPr>
          <p:cNvPicPr>
            <a:picLocks noChangeAspect="1"/>
          </p:cNvPicPr>
          <p:nvPr/>
        </p:nvPicPr>
        <p:blipFill>
          <a:blip r:embed="rId3"/>
          <a:stretch>
            <a:fillRect/>
          </a:stretch>
        </p:blipFill>
        <p:spPr>
          <a:xfrm>
            <a:off x="1719263" y="846346"/>
            <a:ext cx="8687570" cy="2975493"/>
          </a:xfrm>
          <a:prstGeom prst="rect">
            <a:avLst/>
          </a:prstGeom>
        </p:spPr>
      </p:pic>
      <p:sp>
        <p:nvSpPr>
          <p:cNvPr id="4" name="Footer Placeholder 3">
            <a:extLst>
              <a:ext uri="{FF2B5EF4-FFF2-40B4-BE49-F238E27FC236}">
                <a16:creationId xmlns:a16="http://schemas.microsoft.com/office/drawing/2014/main" id="{384FB5FB-501D-4253-AAA0-B6DE311CE920}"/>
              </a:ext>
            </a:extLst>
          </p:cNvPr>
          <p:cNvSpPr>
            <a:spLocks noGrp="1"/>
          </p:cNvSpPr>
          <p:nvPr>
            <p:ph type="ftr" sz="quarter" idx="11"/>
          </p:nvPr>
        </p:nvSpPr>
        <p:spPr>
          <a:xfrm>
            <a:off x="1876424" y="6309360"/>
            <a:ext cx="5124886"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MSFTGUEST       msevent911dn</a:t>
            </a:r>
          </a:p>
        </p:txBody>
      </p:sp>
    </p:spTree>
    <p:extLst>
      <p:ext uri="{BB962C8B-B14F-4D97-AF65-F5344CB8AC3E}">
        <p14:creationId xmlns:p14="http://schemas.microsoft.com/office/powerpoint/2010/main" val="62899252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48"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49"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50"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51"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52"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53"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55" name="Group 54">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56"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57"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58"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59"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1" name="Group 60">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62"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63"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64"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5"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7" name="Group 66">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68"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69"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70"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1"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72"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3"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75" name="Rectangle 74">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2A39F-47E6-426F-A241-8C3869DBDB1D}"/>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2000 events</a:t>
            </a:r>
          </a:p>
        </p:txBody>
      </p:sp>
      <p:sp>
        <p:nvSpPr>
          <p:cNvPr id="44" name="Content Placeholder 2">
            <a:extLst>
              <a:ext uri="{FF2B5EF4-FFF2-40B4-BE49-F238E27FC236}">
                <a16:creationId xmlns:a16="http://schemas.microsoft.com/office/drawing/2014/main" id="{A28EDA4B-F13A-4D14-8F16-EC105D2798B6}"/>
              </a:ext>
            </a:extLst>
          </p:cNvPr>
          <p:cNvSpPr>
            <a:spLocks noGrp="1"/>
          </p:cNvSpPr>
          <p:nvPr>
            <p:ph idx="1"/>
          </p:nvPr>
        </p:nvSpPr>
        <p:spPr>
          <a:xfrm>
            <a:off x="1577446" y="2413001"/>
            <a:ext cx="9048218" cy="3033180"/>
          </a:xfrm>
        </p:spPr>
        <p:txBody>
          <a:bodyPr anchor="ctr">
            <a:normAutofit/>
          </a:bodyPr>
          <a:lstStyle/>
          <a:p>
            <a:pPr>
              <a:lnSpc>
                <a:spcPct val="110000"/>
              </a:lnSpc>
            </a:pPr>
            <a:r>
              <a:rPr lang="en-US" sz="1900" dirty="0">
                <a:solidFill>
                  <a:srgbClr val="FFFFFF"/>
                </a:solidFill>
              </a:rPr>
              <a:t>Full run: avg 0.585 </a:t>
            </a:r>
          </a:p>
          <a:p>
            <a:pPr>
              <a:lnSpc>
                <a:spcPct val="110000"/>
              </a:lnSpc>
            </a:pPr>
            <a:r>
              <a:rPr lang="en-US" sz="1900" dirty="0">
                <a:solidFill>
                  <a:srgbClr val="FFFFFF"/>
                </a:solidFill>
              </a:rPr>
              <a:t>last200avg: 0.711</a:t>
            </a:r>
          </a:p>
          <a:p>
            <a:pPr>
              <a:lnSpc>
                <a:spcPct val="110000"/>
              </a:lnSpc>
            </a:pPr>
            <a:r>
              <a:rPr lang="en-US" sz="1900" dirty="0">
                <a:solidFill>
                  <a:srgbClr val="FFFFFF"/>
                </a:solidFill>
              </a:rPr>
              <a:t>Run the evaluation – take best policy and load that back into the current policy and run again:</a:t>
            </a:r>
          </a:p>
          <a:p>
            <a:pPr>
              <a:lnSpc>
                <a:spcPct val="110000"/>
              </a:lnSpc>
            </a:pPr>
            <a:r>
              <a:rPr lang="en-US" sz="1900" dirty="0">
                <a:solidFill>
                  <a:srgbClr val="FFFFFF"/>
                </a:solidFill>
              </a:rPr>
              <a:t>Full run avg 0.732 </a:t>
            </a:r>
          </a:p>
          <a:p>
            <a:pPr>
              <a:lnSpc>
                <a:spcPct val="110000"/>
              </a:lnSpc>
            </a:pPr>
            <a:r>
              <a:rPr lang="en-US" sz="1900" dirty="0">
                <a:solidFill>
                  <a:srgbClr val="FFFFFF"/>
                </a:solidFill>
              </a:rPr>
              <a:t>last200avg: 0.680</a:t>
            </a:r>
          </a:p>
          <a:p>
            <a:pPr>
              <a:lnSpc>
                <a:spcPct val="110000"/>
              </a:lnSpc>
            </a:pPr>
            <a:r>
              <a:rPr lang="en-US" sz="1900" dirty="0">
                <a:solidFill>
                  <a:srgbClr val="FFFFFF"/>
                </a:solidFill>
              </a:rPr>
              <a:t>Boost from 0.585 to 0.732 – no code changes – just load the best policy</a:t>
            </a:r>
          </a:p>
        </p:txBody>
      </p:sp>
      <p:sp>
        <p:nvSpPr>
          <p:cNvPr id="3" name="Footer Placeholder 2">
            <a:extLst>
              <a:ext uri="{FF2B5EF4-FFF2-40B4-BE49-F238E27FC236}">
                <a16:creationId xmlns:a16="http://schemas.microsoft.com/office/drawing/2014/main" id="{53C53A16-8C47-45AE-96FB-16D8C44039D1}"/>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155873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429EE-C849-4C42-8EF0-9D8BA4E59F23}"/>
              </a:ext>
            </a:extLst>
          </p:cNvPr>
          <p:cNvSpPr>
            <a:spLocks noGrp="1"/>
          </p:cNvSpPr>
          <p:nvPr>
            <p:ph type="title"/>
          </p:nvPr>
        </p:nvSpPr>
        <p:spPr>
          <a:xfrm>
            <a:off x="1577445" y="829537"/>
            <a:ext cx="9048219" cy="719864"/>
          </a:xfrm>
        </p:spPr>
        <p:txBody>
          <a:bodyPr anchor="ctr">
            <a:normAutofit/>
          </a:bodyPr>
          <a:lstStyle/>
          <a:p>
            <a:pPr algn="ctr"/>
            <a:r>
              <a:rPr lang="en-US" dirty="0">
                <a:solidFill>
                  <a:srgbClr val="FFFFFF"/>
                </a:solidFill>
              </a:rPr>
              <a:t>What is the personalization service</a:t>
            </a:r>
          </a:p>
        </p:txBody>
      </p:sp>
      <p:sp>
        <p:nvSpPr>
          <p:cNvPr id="3" name="Content Placeholder 2">
            <a:extLst>
              <a:ext uri="{FF2B5EF4-FFF2-40B4-BE49-F238E27FC236}">
                <a16:creationId xmlns:a16="http://schemas.microsoft.com/office/drawing/2014/main" id="{23DE9F23-F3A3-49BB-9B3E-9D2CFC8A14CF}"/>
              </a:ext>
            </a:extLst>
          </p:cNvPr>
          <p:cNvSpPr>
            <a:spLocks noGrp="1"/>
          </p:cNvSpPr>
          <p:nvPr>
            <p:ph idx="1"/>
          </p:nvPr>
        </p:nvSpPr>
        <p:spPr>
          <a:xfrm>
            <a:off x="1577446" y="1688572"/>
            <a:ext cx="9048218" cy="3757609"/>
          </a:xfrm>
        </p:spPr>
        <p:txBody>
          <a:bodyPr anchor="ctr">
            <a:normAutofit fontScale="92500"/>
          </a:bodyPr>
          <a:lstStyle/>
          <a:p>
            <a:pPr>
              <a:lnSpc>
                <a:spcPct val="110000"/>
              </a:lnSpc>
            </a:pPr>
            <a:r>
              <a:rPr lang="en-US" sz="2000" dirty="0">
                <a:solidFill>
                  <a:srgbClr val="FFFFFF"/>
                </a:solidFill>
              </a:rPr>
              <a:t>Reinforcement learning–based capability through a REST API</a:t>
            </a:r>
          </a:p>
          <a:p>
            <a:pPr>
              <a:lnSpc>
                <a:spcPct val="110000"/>
              </a:lnSpc>
            </a:pPr>
            <a:r>
              <a:rPr lang="en-US" sz="2000" dirty="0">
                <a:solidFill>
                  <a:srgbClr val="FFFFFF"/>
                </a:solidFill>
              </a:rPr>
              <a:t>Personalized experiences for every user/scenario of your app</a:t>
            </a:r>
          </a:p>
          <a:p>
            <a:pPr>
              <a:lnSpc>
                <a:spcPct val="110000"/>
              </a:lnSpc>
            </a:pPr>
            <a:r>
              <a:rPr lang="en-US" sz="2000" dirty="0">
                <a:solidFill>
                  <a:srgbClr val="FFFFFF"/>
                </a:solidFill>
              </a:rPr>
              <a:t>Prioritize relevant content and user experiences</a:t>
            </a:r>
          </a:p>
          <a:p>
            <a:pPr>
              <a:lnSpc>
                <a:spcPct val="110000"/>
              </a:lnSpc>
            </a:pPr>
            <a:r>
              <a:rPr lang="en-US" sz="2000" dirty="0">
                <a:solidFill>
                  <a:srgbClr val="FFFFFF"/>
                </a:solidFill>
              </a:rPr>
              <a:t>Large scale and high volume design targets</a:t>
            </a:r>
          </a:p>
          <a:p>
            <a:pPr>
              <a:lnSpc>
                <a:spcPct val="110000"/>
              </a:lnSpc>
            </a:pPr>
            <a:endParaRPr lang="en-US" sz="2000" dirty="0">
              <a:solidFill>
                <a:srgbClr val="FFFFFF"/>
              </a:solidFill>
            </a:endParaRPr>
          </a:p>
          <a:p>
            <a:pPr>
              <a:lnSpc>
                <a:spcPct val="110000"/>
              </a:lnSpc>
            </a:pPr>
            <a:r>
              <a:rPr lang="en-US" sz="2000" dirty="0">
                <a:solidFill>
                  <a:srgbClr val="FFFFFF"/>
                </a:solidFill>
              </a:rPr>
              <a:t>Based on the Decision Service work done earlier</a:t>
            </a:r>
          </a:p>
          <a:p>
            <a:pPr lvl="1">
              <a:lnSpc>
                <a:spcPct val="110000"/>
              </a:lnSpc>
            </a:pPr>
            <a:r>
              <a:rPr lang="en-US" dirty="0">
                <a:solidFill>
                  <a:srgbClr val="FFFFFF"/>
                </a:solidFill>
                <a:hlinkClick r:id="rId3"/>
              </a:rPr>
              <a:t>https://docs.microsoft.com/en-us/azure/cognitive-services/custom-decision-service/</a:t>
            </a:r>
            <a:endParaRPr lang="en-US" dirty="0">
              <a:solidFill>
                <a:srgbClr val="FFFFFF"/>
              </a:solidFill>
            </a:endParaRPr>
          </a:p>
          <a:p>
            <a:pPr>
              <a:lnSpc>
                <a:spcPct val="110000"/>
              </a:lnSpc>
            </a:pPr>
            <a:r>
              <a:rPr lang="en-US" dirty="0">
                <a:hlinkClick r:id="rId4"/>
              </a:rPr>
              <a:t>https://docs.microsoft.com/en-us/azure/cognitive-services/personalizer/</a:t>
            </a:r>
            <a:endParaRPr lang="en-US" dirty="0">
              <a:solidFill>
                <a:srgbClr val="FFFFFF"/>
              </a:solidFill>
            </a:endParaRPr>
          </a:p>
          <a:p>
            <a:pPr>
              <a:lnSpc>
                <a:spcPct val="110000"/>
              </a:lnSpc>
            </a:pPr>
            <a:endParaRPr lang="en-US" sz="2000" dirty="0">
              <a:solidFill>
                <a:srgbClr val="FFFFFF"/>
              </a:solidFill>
            </a:endParaRPr>
          </a:p>
        </p:txBody>
      </p:sp>
      <p:sp>
        <p:nvSpPr>
          <p:cNvPr id="4" name="Footer Placeholder 3">
            <a:extLst>
              <a:ext uri="{FF2B5EF4-FFF2-40B4-BE49-F238E27FC236}">
                <a16:creationId xmlns:a16="http://schemas.microsoft.com/office/drawing/2014/main" id="{0F2FAF42-CFDA-4485-B37C-F3E671621DCF}"/>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1150723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D081200-13A7-443E-A688-A3679865B939}"/>
              </a:ext>
            </a:extLst>
          </p:cNvPr>
          <p:cNvSpPr>
            <a:spLocks noGrp="1"/>
          </p:cNvSpPr>
          <p:nvPr>
            <p:ph type="title"/>
          </p:nvPr>
        </p:nvSpPr>
        <p:spPr>
          <a:xfrm>
            <a:off x="1019015" y="1093787"/>
            <a:ext cx="3059969" cy="4697413"/>
          </a:xfrm>
        </p:spPr>
        <p:txBody>
          <a:bodyPr>
            <a:normAutofit/>
          </a:bodyPr>
          <a:lstStyle/>
          <a:p>
            <a:r>
              <a:rPr lang="en-US" b="1" dirty="0"/>
              <a:t>Actions represent a list of options</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00B102-F53D-4DEB-95FC-C6C534FD5081}"/>
              </a:ext>
            </a:extLst>
          </p:cNvPr>
          <p:cNvSpPr>
            <a:spLocks noGrp="1"/>
          </p:cNvSpPr>
          <p:nvPr>
            <p:ph idx="1"/>
          </p:nvPr>
        </p:nvSpPr>
        <p:spPr>
          <a:xfrm>
            <a:off x="5215467" y="9524"/>
            <a:ext cx="5831944" cy="6469653"/>
          </a:xfrm>
        </p:spPr>
        <p:txBody>
          <a:bodyPr>
            <a:normAutofit fontScale="92500" lnSpcReduction="10000"/>
          </a:bodyPr>
          <a:lstStyle/>
          <a:p>
            <a:pPr marL="0" indent="0">
              <a:lnSpc>
                <a:spcPct val="110000"/>
              </a:lnSpc>
              <a:buNone/>
            </a:pPr>
            <a:endParaRPr lang="en-US" sz="1500" b="1" dirty="0"/>
          </a:p>
          <a:p>
            <a:pPr>
              <a:lnSpc>
                <a:spcPct val="110000"/>
              </a:lnSpc>
            </a:pPr>
            <a:r>
              <a:rPr lang="en-US" dirty="0"/>
              <a:t>Each action</a:t>
            </a:r>
            <a:r>
              <a:rPr lang="en-US" sz="1800" dirty="0"/>
              <a:t>:</a:t>
            </a:r>
          </a:p>
          <a:p>
            <a:pPr lvl="1">
              <a:lnSpc>
                <a:spcPct val="110000"/>
              </a:lnSpc>
              <a:buFont typeface="Wingdings" panose="05000000000000000000" pitchFamily="2" charset="2"/>
              <a:buChar char="§"/>
            </a:pPr>
            <a:r>
              <a:rPr lang="en-US" dirty="0"/>
              <a:t>Has an ID.</a:t>
            </a:r>
          </a:p>
          <a:p>
            <a:pPr lvl="1">
              <a:lnSpc>
                <a:spcPct val="110000"/>
              </a:lnSpc>
              <a:buFont typeface="Wingdings" panose="05000000000000000000" pitchFamily="2" charset="2"/>
              <a:buChar char="§"/>
            </a:pPr>
            <a:r>
              <a:rPr lang="en-US" dirty="0"/>
              <a:t>Has a list of features (hot, politics, thriller…)</a:t>
            </a:r>
          </a:p>
          <a:p>
            <a:pPr lvl="1">
              <a:lnSpc>
                <a:spcPct val="110000"/>
              </a:lnSpc>
              <a:buFont typeface="Wingdings" panose="05000000000000000000" pitchFamily="2" charset="2"/>
              <a:buChar char="§"/>
            </a:pPr>
            <a:r>
              <a:rPr lang="en-US" dirty="0"/>
              <a:t>The list of features can be large (hundreds) but we recommend evaluating feature effectiveness to remove features that aren't contributing to getting rewards.</a:t>
            </a:r>
          </a:p>
          <a:p>
            <a:pPr lvl="1">
              <a:lnSpc>
                <a:spcPct val="110000"/>
              </a:lnSpc>
              <a:buFont typeface="Wingdings" panose="05000000000000000000" pitchFamily="2" charset="2"/>
              <a:buChar char="§"/>
            </a:pPr>
            <a:r>
              <a:rPr lang="en-US" dirty="0"/>
              <a:t>The features in the </a:t>
            </a:r>
            <a:r>
              <a:rPr lang="en-US" b="1" dirty="0"/>
              <a:t>actions</a:t>
            </a:r>
            <a:r>
              <a:rPr lang="en-US" dirty="0"/>
              <a:t> may or may not have any correlation with features in the </a:t>
            </a:r>
            <a:r>
              <a:rPr lang="en-US" b="1" dirty="0" err="1"/>
              <a:t>context</a:t>
            </a:r>
            <a:r>
              <a:rPr lang="en-US" dirty="0" err="1"/>
              <a:t>used</a:t>
            </a:r>
            <a:r>
              <a:rPr lang="en-US" dirty="0"/>
              <a:t> by Personalizer.</a:t>
            </a:r>
          </a:p>
          <a:p>
            <a:pPr lvl="1">
              <a:lnSpc>
                <a:spcPct val="110000"/>
              </a:lnSpc>
              <a:buFont typeface="Wingdings" panose="05000000000000000000" pitchFamily="2" charset="2"/>
              <a:buChar char="§"/>
            </a:pPr>
            <a:r>
              <a:rPr lang="en-US" dirty="0"/>
              <a:t>Features for actions may be present in some actions and not others.</a:t>
            </a:r>
          </a:p>
          <a:p>
            <a:pPr lvl="1">
              <a:lnSpc>
                <a:spcPct val="110000"/>
              </a:lnSpc>
              <a:buFont typeface="Wingdings" panose="05000000000000000000" pitchFamily="2" charset="2"/>
              <a:buChar char="§"/>
            </a:pPr>
            <a:r>
              <a:rPr lang="en-US" dirty="0"/>
              <a:t>Features for a certain action ID may be available one day, but later on become unavailable.</a:t>
            </a:r>
          </a:p>
          <a:p>
            <a:pPr>
              <a:lnSpc>
                <a:spcPct val="110000"/>
              </a:lnSpc>
              <a:buFont typeface="Wingdings" panose="05000000000000000000" pitchFamily="2" charset="2"/>
              <a:buChar char="§"/>
            </a:pPr>
            <a:r>
              <a:rPr lang="en-US" dirty="0"/>
              <a:t>Do not send in more than 50 actions when Ranking actions. These may be the same 50 actions every time, or they may change</a:t>
            </a:r>
          </a:p>
          <a:p>
            <a:pPr>
              <a:lnSpc>
                <a:spcPct val="110000"/>
              </a:lnSpc>
            </a:pPr>
            <a:endParaRPr lang="en-US" sz="1500" dirty="0"/>
          </a:p>
        </p:txBody>
      </p:sp>
      <p:sp>
        <p:nvSpPr>
          <p:cNvPr id="4" name="Footer Placeholder 3">
            <a:extLst>
              <a:ext uri="{FF2B5EF4-FFF2-40B4-BE49-F238E27FC236}">
                <a16:creationId xmlns:a16="http://schemas.microsoft.com/office/drawing/2014/main" id="{011EC70C-549A-401A-8B60-CB23773B77B3}"/>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266309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F6822BF-1ACF-4E35-9659-7683935963D2}"/>
              </a:ext>
            </a:extLst>
          </p:cNvPr>
          <p:cNvSpPr>
            <a:spLocks noGrp="1"/>
          </p:cNvSpPr>
          <p:nvPr>
            <p:ph type="title"/>
          </p:nvPr>
        </p:nvSpPr>
        <p:spPr>
          <a:xfrm>
            <a:off x="357187" y="269967"/>
            <a:ext cx="4115497" cy="6200502"/>
          </a:xfrm>
        </p:spPr>
        <p:txBody>
          <a:bodyPr>
            <a:normAutofit/>
          </a:bodyPr>
          <a:lstStyle/>
          <a:p>
            <a:r>
              <a:rPr lang="en-US" sz="2400" dirty="0"/>
              <a:t>{ "</a:t>
            </a:r>
            <a:r>
              <a:rPr lang="en-US" sz="2400" dirty="0" err="1"/>
              <a:t>contextFeatures</a:t>
            </a:r>
            <a:r>
              <a:rPr lang="en-US" sz="2400" dirty="0"/>
              <a:t>": [ { "user": { "</a:t>
            </a:r>
            <a:r>
              <a:rPr lang="en-US" sz="2400" dirty="0" err="1"/>
              <a:t>name":"Doug</a:t>
            </a:r>
            <a:r>
              <a:rPr lang="en-US" sz="2400" dirty="0"/>
              <a:t>" } }, { "state": { "</a:t>
            </a:r>
            <a:r>
              <a:rPr lang="en-US" sz="2400" dirty="0" err="1"/>
              <a:t>timeOfDay</a:t>
            </a:r>
            <a:r>
              <a:rPr lang="en-US" sz="2400" dirty="0"/>
              <a:t>": "noon", "weather": "sunny" } },</a:t>
            </a:r>
            <a:endParaRPr lang="en-US" sz="1600"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B11F82-DCC7-435C-B69B-6D6D09B2CCEC}"/>
              </a:ext>
            </a:extLst>
          </p:cNvPr>
          <p:cNvSpPr>
            <a:spLocks noGrp="1"/>
          </p:cNvSpPr>
          <p:nvPr>
            <p:ph idx="1"/>
          </p:nvPr>
        </p:nvSpPr>
        <p:spPr>
          <a:xfrm>
            <a:off x="5215467" y="95794"/>
            <a:ext cx="5831944" cy="6747919"/>
          </a:xfrm>
        </p:spPr>
        <p:txBody>
          <a:bodyPr>
            <a:normAutofit/>
          </a:bodyPr>
          <a:lstStyle/>
          <a:p>
            <a:pPr marL="0" indent="0">
              <a:lnSpc>
                <a:spcPct val="110000"/>
              </a:lnSpc>
              <a:buNone/>
            </a:pPr>
            <a:endParaRPr lang="en-US" sz="1500" b="1" dirty="0"/>
          </a:p>
          <a:p>
            <a:pPr>
              <a:lnSpc>
                <a:spcPct val="110000"/>
              </a:lnSpc>
            </a:pPr>
            <a:r>
              <a:rPr lang="en-US" sz="2000" dirty="0"/>
              <a:t>Information for the </a:t>
            </a:r>
            <a:r>
              <a:rPr lang="en-US" sz="2000" i="1" dirty="0"/>
              <a:t>context</a:t>
            </a:r>
            <a:r>
              <a:rPr lang="en-US" sz="2000" dirty="0"/>
              <a:t> depends on each application and use case, but it typically may include information such as:</a:t>
            </a:r>
          </a:p>
          <a:p>
            <a:pPr marL="0" indent="0">
              <a:lnSpc>
                <a:spcPct val="110000"/>
              </a:lnSpc>
              <a:buNone/>
            </a:pPr>
            <a:endParaRPr lang="en-US" sz="2000" dirty="0"/>
          </a:p>
          <a:p>
            <a:pPr lvl="1">
              <a:lnSpc>
                <a:spcPct val="110000"/>
              </a:lnSpc>
            </a:pPr>
            <a:r>
              <a:rPr lang="en-US" sz="1800" dirty="0"/>
              <a:t>Demographic and profile information about your user.</a:t>
            </a:r>
          </a:p>
          <a:p>
            <a:pPr lvl="1">
              <a:lnSpc>
                <a:spcPct val="110000"/>
              </a:lnSpc>
            </a:pPr>
            <a:r>
              <a:rPr lang="en-US" sz="1800" dirty="0"/>
              <a:t>Information extracted from HTTP headers such as user agent, or derived from HTTP information such as reverse geographic lookups based on IP addresses.</a:t>
            </a:r>
          </a:p>
          <a:p>
            <a:pPr lvl="1">
              <a:lnSpc>
                <a:spcPct val="110000"/>
              </a:lnSpc>
            </a:pPr>
            <a:r>
              <a:rPr lang="en-US" sz="1800" dirty="0"/>
              <a:t>Information about the current time, such as day of the week, weekend or not, morning or afternoon, holiday season or not, etc.</a:t>
            </a:r>
          </a:p>
          <a:p>
            <a:pPr lvl="1">
              <a:lnSpc>
                <a:spcPct val="110000"/>
              </a:lnSpc>
            </a:pPr>
            <a:r>
              <a:rPr lang="en-US" sz="1800" dirty="0"/>
              <a:t>Information extracted from mobile applications, such as location, movement, or battery level.</a:t>
            </a:r>
          </a:p>
          <a:p>
            <a:pPr lvl="1">
              <a:lnSpc>
                <a:spcPct val="110000"/>
              </a:lnSpc>
            </a:pPr>
            <a:r>
              <a:rPr lang="en-US" sz="1800" dirty="0"/>
              <a:t>Historical aggregates of the behavior of users - such as what are the movie genres this user has viewed the most.</a:t>
            </a:r>
          </a:p>
          <a:p>
            <a:pPr>
              <a:lnSpc>
                <a:spcPct val="110000"/>
              </a:lnSpc>
            </a:pPr>
            <a:endParaRPr lang="en-US" sz="1500" dirty="0"/>
          </a:p>
        </p:txBody>
      </p:sp>
      <p:sp>
        <p:nvSpPr>
          <p:cNvPr id="4" name="Footer Placeholder 3">
            <a:extLst>
              <a:ext uri="{FF2B5EF4-FFF2-40B4-BE49-F238E27FC236}">
                <a16:creationId xmlns:a16="http://schemas.microsoft.com/office/drawing/2014/main" id="{E6A6CCA1-3C9D-4EC5-A303-E497B2428D54}"/>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2635071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47"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8"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9"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4"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DF054DE1-E673-4DAF-A706-C110E9942ED6}"/>
              </a:ext>
            </a:extLst>
          </p:cNvPr>
          <p:cNvSpPr>
            <a:spLocks noGrp="1"/>
          </p:cNvSpPr>
          <p:nvPr>
            <p:ph type="title"/>
          </p:nvPr>
        </p:nvSpPr>
        <p:spPr>
          <a:xfrm>
            <a:off x="1019015" y="1093787"/>
            <a:ext cx="3059969" cy="4697413"/>
          </a:xfrm>
        </p:spPr>
        <p:txBody>
          <a:bodyPr>
            <a:normAutofit/>
          </a:bodyPr>
          <a:lstStyle/>
          <a:p>
            <a:r>
              <a:rPr lang="en-US" dirty="0"/>
              <a:t>Good features</a:t>
            </a:r>
          </a:p>
        </p:txBody>
      </p:sp>
      <p:sp useBgFill="1">
        <p:nvSpPr>
          <p:cNvPr id="75"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CED0943-1A1D-4A15-9FD4-EC6A7B570891}"/>
              </a:ext>
            </a:extLst>
          </p:cNvPr>
          <p:cNvSpPr>
            <a:spLocks noGrp="1"/>
          </p:cNvSpPr>
          <p:nvPr>
            <p:ph idx="1"/>
          </p:nvPr>
        </p:nvSpPr>
        <p:spPr>
          <a:xfrm>
            <a:off x="5215467" y="1093788"/>
            <a:ext cx="5831944" cy="4697413"/>
          </a:xfrm>
        </p:spPr>
        <p:txBody>
          <a:bodyPr>
            <a:normAutofit/>
          </a:bodyPr>
          <a:lstStyle/>
          <a:p>
            <a:pPr>
              <a:lnSpc>
                <a:spcPct val="110000"/>
              </a:lnSpc>
            </a:pPr>
            <a:r>
              <a:rPr lang="en-US" dirty="0"/>
              <a:t>There are enough features to drive personalization</a:t>
            </a:r>
          </a:p>
          <a:p>
            <a:pPr>
              <a:lnSpc>
                <a:spcPct val="110000"/>
              </a:lnSpc>
            </a:pPr>
            <a:r>
              <a:rPr lang="en-US" dirty="0"/>
              <a:t>There are enough features of diverse </a:t>
            </a:r>
            <a:r>
              <a:rPr lang="en-US" i="1" dirty="0"/>
              <a:t>densities</a:t>
            </a:r>
            <a:r>
              <a:rPr lang="en-US" dirty="0"/>
              <a:t>. A feature is </a:t>
            </a:r>
            <a:r>
              <a:rPr lang="en-US" i="1" dirty="0"/>
              <a:t>dense</a:t>
            </a:r>
            <a:r>
              <a:rPr lang="en-US" dirty="0"/>
              <a:t> if many items are grouped in a few buckets</a:t>
            </a:r>
          </a:p>
          <a:p>
            <a:pPr>
              <a:lnSpc>
                <a:spcPct val="110000"/>
              </a:lnSpc>
            </a:pPr>
            <a:r>
              <a:rPr lang="en-US" dirty="0"/>
              <a:t>For example, a timestamp down to the second is a very sparse feature. It could be made more dense (effective) by classifying times into "morning", "midday", "afternoon", etc.</a:t>
            </a:r>
          </a:p>
        </p:txBody>
      </p:sp>
      <p:sp>
        <p:nvSpPr>
          <p:cNvPr id="4" name="Footer Placeholder 3">
            <a:extLst>
              <a:ext uri="{FF2B5EF4-FFF2-40B4-BE49-F238E27FC236}">
                <a16:creationId xmlns:a16="http://schemas.microsoft.com/office/drawing/2014/main" id="{69B13DB3-9FB8-4026-9C9C-DD0926F23242}"/>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582068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8DCD248-9AC8-4634-8607-7C13B19F45D6}"/>
              </a:ext>
            </a:extLst>
          </p:cNvPr>
          <p:cNvSpPr>
            <a:spLocks noGrp="1"/>
          </p:cNvSpPr>
          <p:nvPr>
            <p:ph type="title"/>
          </p:nvPr>
        </p:nvSpPr>
        <p:spPr>
          <a:xfrm>
            <a:off x="1019015" y="1093787"/>
            <a:ext cx="3059969" cy="4697413"/>
          </a:xfrm>
        </p:spPr>
        <p:txBody>
          <a:bodyPr>
            <a:normAutofit/>
          </a:bodyPr>
          <a:lstStyle/>
          <a:p>
            <a:r>
              <a:rPr lang="en-US" dirty="0"/>
              <a:t>General notes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CC68D5-1839-45F9-B72B-85A436412DFA}"/>
              </a:ext>
            </a:extLst>
          </p:cNvPr>
          <p:cNvSpPr>
            <a:spLocks noGrp="1"/>
          </p:cNvSpPr>
          <p:nvPr>
            <p:ph idx="1"/>
          </p:nvPr>
        </p:nvSpPr>
        <p:spPr>
          <a:xfrm>
            <a:off x="5215467" y="1093788"/>
            <a:ext cx="5831944" cy="4697413"/>
          </a:xfrm>
        </p:spPr>
        <p:txBody>
          <a:bodyPr>
            <a:normAutofit/>
          </a:bodyPr>
          <a:lstStyle/>
          <a:p>
            <a:pPr>
              <a:lnSpc>
                <a:spcPct val="110000"/>
              </a:lnSpc>
            </a:pPr>
            <a:r>
              <a:rPr lang="en-US" sz="1700" dirty="0"/>
              <a:t>Context Features should be dense – sparse features (timestamps) are too fine grained but time of day (hour or AM/PM etc. are denser)</a:t>
            </a:r>
          </a:p>
          <a:p>
            <a:pPr>
              <a:lnSpc>
                <a:spcPct val="110000"/>
              </a:lnSpc>
            </a:pPr>
            <a:r>
              <a:rPr lang="en-US" sz="1700" dirty="0"/>
              <a:t>Action Features should be modest in size but can vary over time. They should have some density (movies by category but not movies by title)</a:t>
            </a:r>
          </a:p>
          <a:p>
            <a:pPr>
              <a:lnSpc>
                <a:spcPct val="110000"/>
              </a:lnSpc>
            </a:pPr>
            <a:r>
              <a:rPr lang="en-US" sz="1700" dirty="0"/>
              <a:t>Don’t send null Actions – exclude them explicitly if they cannot be acted upon – the schema supports this)</a:t>
            </a:r>
          </a:p>
          <a:p>
            <a:pPr>
              <a:lnSpc>
                <a:spcPct val="110000"/>
              </a:lnSpc>
            </a:pPr>
            <a:r>
              <a:rPr lang="en-US" sz="1700" dirty="0"/>
              <a:t>Don’t expect low volume learning – the model has to bootstrap itself and may need thousands of events/actions/rewards to learn</a:t>
            </a:r>
          </a:p>
          <a:p>
            <a:pPr>
              <a:lnSpc>
                <a:spcPct val="110000"/>
              </a:lnSpc>
            </a:pPr>
            <a:r>
              <a:rPr lang="en-US" sz="1700" dirty="0"/>
              <a:t>Evaluations cannot go back further than data retention – if you have a model that you expect to use for a week and evaluate then set retention correspondingly</a:t>
            </a:r>
          </a:p>
          <a:p>
            <a:pPr>
              <a:lnSpc>
                <a:spcPct val="110000"/>
              </a:lnSpc>
            </a:pPr>
            <a:endParaRPr lang="en-US" sz="1700" dirty="0"/>
          </a:p>
        </p:txBody>
      </p:sp>
      <p:sp>
        <p:nvSpPr>
          <p:cNvPr id="4" name="Footer Placeholder 3">
            <a:extLst>
              <a:ext uri="{FF2B5EF4-FFF2-40B4-BE49-F238E27FC236}">
                <a16:creationId xmlns:a16="http://schemas.microsoft.com/office/drawing/2014/main" id="{341DDDE0-96D4-4ACF-A2F6-96EF0FA7B9C9}"/>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858981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D12ACFEF-DBE2-452D-AD9F-638508C6B251}"/>
              </a:ext>
            </a:extLst>
          </p:cNvPr>
          <p:cNvSpPr>
            <a:spLocks noGrp="1"/>
          </p:cNvSpPr>
          <p:nvPr>
            <p:ph type="title"/>
          </p:nvPr>
        </p:nvSpPr>
        <p:spPr>
          <a:xfrm>
            <a:off x="1019015" y="1093787"/>
            <a:ext cx="3059969" cy="4697413"/>
          </a:xfrm>
        </p:spPr>
        <p:txBody>
          <a:bodyPr>
            <a:normAutofit/>
          </a:bodyPr>
          <a:lstStyle/>
          <a:p>
            <a:r>
              <a:rPr lang="en-US" dirty="0"/>
              <a:t>What does a model look like when exported?</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BB695A-AEB1-45F0-B043-E5A093748900}"/>
              </a:ext>
            </a:extLst>
          </p:cNvPr>
          <p:cNvSpPr>
            <a:spLocks noGrp="1"/>
          </p:cNvSpPr>
          <p:nvPr>
            <p:ph idx="1"/>
          </p:nvPr>
        </p:nvSpPr>
        <p:spPr>
          <a:xfrm>
            <a:off x="5215467" y="1093788"/>
            <a:ext cx="5831944" cy="4697413"/>
          </a:xfrm>
        </p:spPr>
        <p:txBody>
          <a:bodyPr>
            <a:normAutofit/>
          </a:bodyPr>
          <a:lstStyle/>
          <a:p>
            <a:r>
              <a:rPr lang="en-US" dirty="0"/>
              <a:t>--</a:t>
            </a:r>
            <a:r>
              <a:rPr lang="en-US" dirty="0" err="1"/>
              <a:t>cb_adf</a:t>
            </a:r>
            <a:r>
              <a:rPr lang="en-US" dirty="0"/>
              <a:t> --</a:t>
            </a:r>
            <a:r>
              <a:rPr lang="en-US" dirty="0" err="1"/>
              <a:t>cb_explore_adf</a:t>
            </a:r>
            <a:r>
              <a:rPr lang="en-US" dirty="0"/>
              <a:t> --</a:t>
            </a:r>
            <a:r>
              <a:rPr lang="en-US" dirty="0" err="1"/>
              <a:t>cb_type</a:t>
            </a:r>
            <a:r>
              <a:rPr lang="en-US" dirty="0"/>
              <a:t> </a:t>
            </a:r>
            <a:r>
              <a:rPr lang="en-US" dirty="0" err="1"/>
              <a:t>ips</a:t>
            </a:r>
            <a:r>
              <a:rPr lang="en-US" dirty="0"/>
              <a:t> --</a:t>
            </a:r>
            <a:r>
              <a:rPr lang="en-US" dirty="0" err="1"/>
              <a:t>csoaa_ldf</a:t>
            </a:r>
            <a:r>
              <a:rPr lang="en-US" dirty="0"/>
              <a:t> multiline --</a:t>
            </a:r>
            <a:r>
              <a:rPr lang="en-US" dirty="0" err="1"/>
              <a:t>csoaa_rank</a:t>
            </a:r>
            <a:r>
              <a:rPr lang="en-US" dirty="0"/>
              <a:t> --epsilon 0.150000005960464 --quadratic Fi --quadratic </a:t>
            </a:r>
          </a:p>
          <a:p>
            <a:r>
              <a:rPr lang="en-US" dirty="0"/>
              <a:t>and some  binary code….</a:t>
            </a:r>
          </a:p>
        </p:txBody>
      </p:sp>
      <p:sp>
        <p:nvSpPr>
          <p:cNvPr id="4" name="Footer Placeholder 3">
            <a:extLst>
              <a:ext uri="{FF2B5EF4-FFF2-40B4-BE49-F238E27FC236}">
                <a16:creationId xmlns:a16="http://schemas.microsoft.com/office/drawing/2014/main" id="{98F22639-CFEE-4503-A576-EB5D35EC4DDB}"/>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3176669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40221C91-1D1D-4609-A7E3-2ED9E41EF377}"/>
              </a:ext>
            </a:extLst>
          </p:cNvPr>
          <p:cNvSpPr>
            <a:spLocks noGrp="1"/>
          </p:cNvSpPr>
          <p:nvPr>
            <p:ph type="title"/>
          </p:nvPr>
        </p:nvSpPr>
        <p:spPr>
          <a:xfrm>
            <a:off x="1019015" y="1093787"/>
            <a:ext cx="3059969" cy="4697413"/>
          </a:xfrm>
        </p:spPr>
        <p:txBody>
          <a:bodyPr>
            <a:normAutofit/>
          </a:bodyPr>
          <a:lstStyle/>
          <a:p>
            <a:r>
              <a:rPr lang="en-US" dirty="0"/>
              <a:t>What does an exported policy look like?</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9636C2-193E-4892-A33E-069CBB4EAE58}"/>
              </a:ext>
            </a:extLst>
          </p:cNvPr>
          <p:cNvSpPr>
            <a:spLocks noGrp="1"/>
          </p:cNvSpPr>
          <p:nvPr>
            <p:ph idx="1"/>
          </p:nvPr>
        </p:nvSpPr>
        <p:spPr>
          <a:xfrm>
            <a:off x="5215467" y="1093788"/>
            <a:ext cx="5831944" cy="4697413"/>
          </a:xfrm>
        </p:spPr>
        <p:txBody>
          <a:bodyPr>
            <a:normAutofit/>
          </a:bodyPr>
          <a:lstStyle/>
          <a:p>
            <a:r>
              <a:rPr lang="en-US" dirty="0"/>
              <a:t>{  "name": "605ebd45e7294e24bac5ccb6506fbe14",  "arguments": "--</a:t>
            </a:r>
            <a:r>
              <a:rPr lang="en-US" dirty="0" err="1"/>
              <a:t>cb_explore_adf</a:t>
            </a:r>
            <a:r>
              <a:rPr lang="en-US" dirty="0"/>
              <a:t> --epsilon 0.2 --</a:t>
            </a:r>
            <a:r>
              <a:rPr lang="en-US" dirty="0" err="1"/>
              <a:t>dsjson</a:t>
            </a:r>
            <a:r>
              <a:rPr lang="en-US" dirty="0"/>
              <a:t> --</a:t>
            </a:r>
            <a:r>
              <a:rPr lang="en-US" dirty="0" err="1"/>
              <a:t>cb_type</a:t>
            </a:r>
            <a:r>
              <a:rPr lang="en-US" dirty="0"/>
              <a:t> </a:t>
            </a:r>
            <a:r>
              <a:rPr lang="en-US" dirty="0" err="1"/>
              <a:t>ips</a:t>
            </a:r>
            <a:r>
              <a:rPr lang="en-US" dirty="0"/>
              <a:t> -q Fi -q Fj -l 0.5 --l1 1e-05 --</a:t>
            </a:r>
            <a:r>
              <a:rPr lang="en-US" dirty="0" err="1"/>
              <a:t>power_t</a:t>
            </a:r>
            <a:r>
              <a:rPr lang="en-US" dirty="0"/>
              <a:t> 0.5“</a:t>
            </a:r>
          </a:p>
          <a:p>
            <a:endParaRPr lang="en-US" dirty="0"/>
          </a:p>
          <a:p>
            <a:r>
              <a:rPr lang="en-US" dirty="0">
                <a:hlinkClick r:id="rId2"/>
              </a:rPr>
              <a:t>https://github.com/VowpalWabbit/vowpal_wabbit/wiki/Contextual-Bandit-algorithms</a:t>
            </a:r>
            <a:endParaRPr lang="en-US" dirty="0"/>
          </a:p>
          <a:p>
            <a:pPr marL="0" indent="0">
              <a:buNone/>
            </a:pPr>
            <a:endParaRPr lang="en-US" dirty="0"/>
          </a:p>
          <a:p>
            <a:endParaRPr lang="en-US" dirty="0"/>
          </a:p>
        </p:txBody>
      </p:sp>
      <p:sp>
        <p:nvSpPr>
          <p:cNvPr id="4" name="Rectangle 1">
            <a:extLst>
              <a:ext uri="{FF2B5EF4-FFF2-40B4-BE49-F238E27FC236}">
                <a16:creationId xmlns:a16="http://schemas.microsoft.com/office/drawing/2014/main" id="{5133702A-50E6-46C9-9A78-107243D25F5D}"/>
              </a:ext>
            </a:extLst>
          </p:cNvPr>
          <p:cNvSpPr>
            <a:spLocks noChangeArrowheads="1"/>
          </p:cNvSpPr>
          <p:nvPr/>
        </p:nvSpPr>
        <p:spPr bwMode="auto">
          <a:xfrm>
            <a:off x="0" y="0"/>
            <a:ext cx="12192000" cy="45720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4292E"/>
                </a:solidFill>
                <a:effectLst/>
                <a:latin typeface="SFMono-Regular"/>
              </a:rPr>
              <a:t>--cb K use contextual bandit learning with K costs</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A0AD0E2-41D7-4724-A405-66BA868134E1}"/>
              </a:ext>
            </a:extLst>
          </p:cNvPr>
          <p:cNvSpPr>
            <a:spLocks noChangeArrowheads="1"/>
          </p:cNvSpPr>
          <p:nvPr/>
        </p:nvSpPr>
        <p:spPr bwMode="auto">
          <a:xfrm>
            <a:off x="152400" y="152400"/>
            <a:ext cx="12192000" cy="45720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24292E"/>
                </a:solidFill>
                <a:effectLst/>
                <a:latin typeface="SFMono-Regular"/>
              </a:rPr>
              <a:t>--</a:t>
            </a:r>
            <a:r>
              <a:rPr kumimoji="0" lang="en-US" altLang="en-US" sz="900" b="0" i="0" u="none" strike="noStrike" cap="none" normalizeH="0" baseline="0" dirty="0" err="1">
                <a:ln>
                  <a:noFill/>
                </a:ln>
                <a:solidFill>
                  <a:srgbClr val="24292E"/>
                </a:solidFill>
                <a:effectLst/>
                <a:latin typeface="SFMono-Regular"/>
              </a:rPr>
              <a:t>cb</a:t>
            </a:r>
            <a:r>
              <a:rPr kumimoji="0" lang="en-US" altLang="en-US" sz="900" b="0" i="0" u="none" strike="noStrike" cap="none" normalizeH="0" baseline="0" dirty="0">
                <a:ln>
                  <a:noFill/>
                </a:ln>
                <a:solidFill>
                  <a:srgbClr val="24292E"/>
                </a:solidFill>
                <a:effectLst/>
                <a:latin typeface="SFMono-Regular"/>
              </a:rPr>
              <a:t> K use contextual bandit learning with K costs</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a:extLst>
              <a:ext uri="{FF2B5EF4-FFF2-40B4-BE49-F238E27FC236}">
                <a16:creationId xmlns:a16="http://schemas.microsoft.com/office/drawing/2014/main" id="{C886AD49-E95B-4F3B-9BBD-B27D553A94AB}"/>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2487846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8"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80" name="Group 17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1" name="Group 18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9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1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82" name="Group 18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p:nvSpPr>
          <p:cNvPr id="221" name="Rectangle 220">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22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4D05380-D24F-4DE9-81C7-DBFA5FC27ECE}"/>
              </a:ext>
            </a:extLst>
          </p:cNvPr>
          <p:cNvSpPr>
            <a:spLocks noGrp="1"/>
          </p:cNvSpPr>
          <p:nvPr>
            <p:ph type="title"/>
          </p:nvPr>
        </p:nvSpPr>
        <p:spPr>
          <a:xfrm>
            <a:off x="1019015" y="1093787"/>
            <a:ext cx="3059969" cy="4697413"/>
          </a:xfrm>
        </p:spPr>
        <p:txBody>
          <a:bodyPr vert="horz" lIns="91440" tIns="45720" rIns="91440" bIns="45720" rtlCol="0" anchor="ctr">
            <a:normAutofit/>
          </a:bodyPr>
          <a:lstStyle/>
          <a:p>
            <a:r>
              <a:rPr lang="en-US" dirty="0">
                <a:solidFill>
                  <a:schemeClr val="tx1"/>
                </a:solidFill>
              </a:rPr>
              <a:t>Questions?</a:t>
            </a:r>
            <a:br>
              <a:rPr lang="en-US" dirty="0">
                <a:solidFill>
                  <a:schemeClr val="tx1"/>
                </a:solidFill>
              </a:rPr>
            </a:br>
            <a:br>
              <a:rPr lang="en-US" dirty="0">
                <a:solidFill>
                  <a:schemeClr val="tx1"/>
                </a:solidFill>
              </a:rPr>
            </a:br>
            <a:r>
              <a:rPr lang="en-US" dirty="0">
                <a:solidFill>
                  <a:schemeClr val="tx1"/>
                </a:solidFill>
              </a:rPr>
              <a:t> Thank you!</a:t>
            </a: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p:txBody>
      </p:sp>
      <p:sp useBgFill="1">
        <p:nvSpPr>
          <p:cNvPr id="252"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89289C1-2111-4456-A246-2D12CFA61B1E}"/>
              </a:ext>
            </a:extLst>
          </p:cNvPr>
          <p:cNvSpPr>
            <a:spLocks noGrp="1"/>
          </p:cNvSpPr>
          <p:nvPr>
            <p:ph type="body" sz="quarter" idx="10"/>
          </p:nvPr>
        </p:nvSpPr>
        <p:spPr>
          <a:xfrm>
            <a:off x="5215467" y="121920"/>
            <a:ext cx="5831944" cy="6099493"/>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800" dirty="0"/>
              <a:t>Azure Portal	</a:t>
            </a:r>
            <a:br>
              <a:rPr lang="en-US" sz="1800" dirty="0"/>
            </a:br>
            <a:r>
              <a:rPr lang="en-US" sz="1800" dirty="0"/>
              <a:t>	</a:t>
            </a:r>
            <a:r>
              <a:rPr lang="en-US" sz="1800" dirty="0">
                <a:hlinkClick r:id="rId3">
                  <a:extLst>
                    <a:ext uri="{A12FA001-AC4F-418D-AE19-62706E023703}">
                      <ahyp:hlinkClr xmlns:ahyp="http://schemas.microsoft.com/office/drawing/2018/hyperlinkcolor" val="tx"/>
                    </a:ext>
                  </a:extLst>
                </a:hlinkClick>
              </a:rPr>
              <a:t>http://aka.ms/personalizer</a:t>
            </a:r>
            <a:r>
              <a:rPr lang="en-US" sz="1800" dirty="0"/>
              <a:t> </a:t>
            </a:r>
          </a:p>
          <a:p>
            <a:pPr indent="-228600">
              <a:lnSpc>
                <a:spcPct val="110000"/>
              </a:lnSpc>
              <a:buFont typeface="Arial" panose="020B0604020202020204" pitchFamily="34" charset="0"/>
              <a:buChar char="•"/>
            </a:pPr>
            <a:r>
              <a:rPr lang="en-US" sz="1800" dirty="0"/>
              <a:t>Samples</a:t>
            </a:r>
          </a:p>
          <a:p>
            <a:pPr lvl="1" indent="-228600">
              <a:lnSpc>
                <a:spcPct val="110000"/>
              </a:lnSpc>
              <a:buFont typeface="Arial" panose="020B0604020202020204" pitchFamily="34" charset="0"/>
              <a:buChar char="•"/>
            </a:pPr>
            <a:r>
              <a:rPr lang="en-US" sz="1800" dirty="0">
                <a:hlinkClick r:id="rId4"/>
              </a:rPr>
              <a:t>https://github.com/Azure-Samples/cognitive-services-personalizer-samples</a:t>
            </a:r>
            <a:endParaRPr lang="en-US" sz="1800" dirty="0"/>
          </a:p>
          <a:p>
            <a:pPr indent="-228600">
              <a:lnSpc>
                <a:spcPct val="110000"/>
              </a:lnSpc>
              <a:buFont typeface="Arial" panose="020B0604020202020204" pitchFamily="34" charset="0"/>
              <a:buChar char="•"/>
            </a:pPr>
            <a:r>
              <a:rPr lang="en-US" sz="1800" dirty="0"/>
              <a:t>Feedback in UserVoice</a:t>
            </a:r>
            <a:br>
              <a:rPr lang="en-US" sz="1800" dirty="0"/>
            </a:br>
            <a:r>
              <a:rPr lang="en-US" sz="1800" dirty="0"/>
              <a:t>	</a:t>
            </a:r>
            <a:r>
              <a:rPr lang="en-US" sz="1800" dirty="0">
                <a:hlinkClick r:id="rId5">
                  <a:extLst>
                    <a:ext uri="{A12FA001-AC4F-418D-AE19-62706E023703}">
                      <ahyp:hlinkClr xmlns:ahyp="http://schemas.microsoft.com/office/drawing/2018/hyperlinkcolor" val="tx"/>
                    </a:ext>
                  </a:extLst>
                </a:hlinkClick>
              </a:rPr>
              <a:t>http://aka.ms/personalizer-uservoice</a:t>
            </a:r>
            <a:r>
              <a:rPr lang="en-US" sz="1800" dirty="0"/>
              <a:t> </a:t>
            </a:r>
          </a:p>
          <a:p>
            <a:pPr indent="-228600">
              <a:lnSpc>
                <a:spcPct val="110000"/>
              </a:lnSpc>
              <a:buFont typeface="Arial" panose="020B0604020202020204" pitchFamily="34" charset="0"/>
              <a:buChar char="•"/>
            </a:pPr>
            <a:r>
              <a:rPr lang="en-US" sz="1800" dirty="0"/>
              <a:t>Research tutorial</a:t>
            </a:r>
            <a:br>
              <a:rPr lang="en-US" sz="1800" dirty="0"/>
            </a:br>
            <a:r>
              <a:rPr lang="en-US" sz="1800" dirty="0"/>
              <a:t>	</a:t>
            </a:r>
            <a:r>
              <a:rPr lang="en-US" sz="1800" dirty="0">
                <a:hlinkClick r:id="rId6">
                  <a:extLst>
                    <a:ext uri="{A12FA001-AC4F-418D-AE19-62706E023703}">
                      <ahyp:hlinkClr xmlns:ahyp="http://schemas.microsoft.com/office/drawing/2018/hyperlinkcolor" val="tx"/>
                    </a:ext>
                  </a:extLst>
                </a:hlinkClick>
              </a:rPr>
              <a:t>http://hunch.net/~rwil</a:t>
            </a:r>
            <a:r>
              <a:rPr lang="en-US" sz="1800" dirty="0"/>
              <a:t> </a:t>
            </a:r>
          </a:p>
          <a:p>
            <a:pPr indent="-228600">
              <a:lnSpc>
                <a:spcPct val="110000"/>
              </a:lnSpc>
              <a:buFont typeface="Arial" panose="020B0604020202020204" pitchFamily="34" charset="0"/>
              <a:buChar char="•"/>
            </a:pPr>
            <a:r>
              <a:rPr lang="en-US" sz="1800" dirty="0"/>
              <a:t>Select Papers</a:t>
            </a:r>
          </a:p>
          <a:p>
            <a:pPr lvl="1" indent="-228600">
              <a:lnSpc>
                <a:spcPct val="110000"/>
              </a:lnSpc>
              <a:buFont typeface="Arial" panose="020B0604020202020204" pitchFamily="34" charset="0"/>
              <a:buChar char="•"/>
            </a:pPr>
            <a:r>
              <a:rPr lang="en-US" sz="1600" dirty="0">
                <a:hlinkClick r:id="rId7"/>
              </a:rPr>
              <a:t>https://arxiv.org/abs/1502.02206</a:t>
            </a:r>
            <a:endParaRPr lang="en-US" sz="1600" dirty="0"/>
          </a:p>
          <a:p>
            <a:pPr lvl="1" indent="-228600">
              <a:lnSpc>
                <a:spcPct val="110000"/>
              </a:lnSpc>
              <a:buFont typeface="Arial" panose="020B0604020202020204" pitchFamily="34" charset="0"/>
              <a:buChar char="•"/>
            </a:pPr>
            <a:r>
              <a:rPr lang="en-US" sz="1600" dirty="0">
                <a:hlinkClick r:id="rId8"/>
              </a:rPr>
              <a:t>https://arxiv.org/abs/1606.03966</a:t>
            </a:r>
            <a:endParaRPr lang="en-US" sz="1600" dirty="0"/>
          </a:p>
        </p:txBody>
      </p:sp>
    </p:spTree>
    <p:extLst>
      <p:ext uri="{BB962C8B-B14F-4D97-AF65-F5344CB8AC3E}">
        <p14:creationId xmlns:p14="http://schemas.microsoft.com/office/powerpoint/2010/main" val="2672313893"/>
      </p:ext>
    </p:extLst>
  </p:cSld>
  <p:clrMapOvr>
    <a:overrideClrMapping bg1="dk1" tx1="lt1" bg2="dk2" tx2="lt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2C01-CF07-4A96-AF2E-D4D80F341B17}"/>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AA0A977C-001E-4DC9-951E-682F9AECAEAE}"/>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56C4CBC-8086-49AF-851F-481EB7F7100D}"/>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606550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13C5-3985-4D49-8075-949B15544026}"/>
              </a:ext>
            </a:extLst>
          </p:cNvPr>
          <p:cNvSpPr>
            <a:spLocks noGrp="1"/>
          </p:cNvSpPr>
          <p:nvPr>
            <p:ph type="title"/>
          </p:nvPr>
        </p:nvSpPr>
        <p:spPr>
          <a:xfrm>
            <a:off x="3344779" y="73304"/>
            <a:ext cx="8311062" cy="899537"/>
          </a:xfrm>
        </p:spPr>
        <p:txBody>
          <a:bodyPr>
            <a:normAutofit fontScale="90000"/>
          </a:bodyPr>
          <a:lstStyle/>
          <a:p>
            <a:r>
              <a:rPr lang="en-US" sz="5999" dirty="0"/>
              <a:t>Policies</a:t>
            </a:r>
          </a:p>
        </p:txBody>
      </p:sp>
      <p:sp>
        <p:nvSpPr>
          <p:cNvPr id="3" name="Text Placeholder 2">
            <a:extLst>
              <a:ext uri="{FF2B5EF4-FFF2-40B4-BE49-F238E27FC236}">
                <a16:creationId xmlns:a16="http://schemas.microsoft.com/office/drawing/2014/main" id="{21557724-9C16-4015-9696-8D53292A9702}"/>
              </a:ext>
            </a:extLst>
          </p:cNvPr>
          <p:cNvSpPr>
            <a:spLocks noGrp="1"/>
          </p:cNvSpPr>
          <p:nvPr>
            <p:ph type="body" sz="quarter" idx="10"/>
          </p:nvPr>
        </p:nvSpPr>
        <p:spPr>
          <a:xfrm>
            <a:off x="1507957" y="1052674"/>
            <a:ext cx="9734634" cy="669832"/>
          </a:xfrm>
        </p:spPr>
        <p:txBody>
          <a:bodyPr/>
          <a:lstStyle/>
          <a:p>
            <a:pPr marL="0" indent="0">
              <a:buNone/>
            </a:pPr>
            <a:r>
              <a:rPr lang="en-US" dirty="0"/>
              <a:t>Policy maps features to actions.  </a:t>
            </a:r>
          </a:p>
        </p:txBody>
      </p:sp>
      <p:pic>
        <p:nvPicPr>
          <p:cNvPr id="6" name="Graphic 5">
            <a:extLst>
              <a:ext uri="{FF2B5EF4-FFF2-40B4-BE49-F238E27FC236}">
                <a16:creationId xmlns:a16="http://schemas.microsoft.com/office/drawing/2014/main" id="{5E306945-E5B1-40D9-80E0-22995D66D1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0962" y="2087500"/>
            <a:ext cx="3510997" cy="3134818"/>
          </a:xfrm>
          <a:prstGeom prst="rect">
            <a:avLst/>
          </a:prstGeom>
        </p:spPr>
      </p:pic>
      <p:pic>
        <p:nvPicPr>
          <p:cNvPr id="7" name="Picture 6">
            <a:extLst>
              <a:ext uri="{FF2B5EF4-FFF2-40B4-BE49-F238E27FC236}">
                <a16:creationId xmlns:a16="http://schemas.microsoft.com/office/drawing/2014/main" id="{69E6E7BE-1D45-48EF-9C2A-FA9D534E250D}"/>
              </a:ext>
            </a:extLst>
          </p:cNvPr>
          <p:cNvPicPr>
            <a:picLocks noChangeAspect="1"/>
          </p:cNvPicPr>
          <p:nvPr/>
        </p:nvPicPr>
        <p:blipFill>
          <a:blip r:embed="rId4"/>
          <a:stretch>
            <a:fillRect/>
          </a:stretch>
        </p:blipFill>
        <p:spPr>
          <a:xfrm>
            <a:off x="5199575" y="1864066"/>
            <a:ext cx="4068064" cy="3208379"/>
          </a:xfrm>
          <a:prstGeom prst="rect">
            <a:avLst/>
          </a:prstGeom>
        </p:spPr>
      </p:pic>
      <p:sp>
        <p:nvSpPr>
          <p:cNvPr id="8" name="Text Placeholder 2">
            <a:extLst>
              <a:ext uri="{FF2B5EF4-FFF2-40B4-BE49-F238E27FC236}">
                <a16:creationId xmlns:a16="http://schemas.microsoft.com/office/drawing/2014/main" id="{04D61BF4-C775-475E-BF89-BA8C0A020177}"/>
              </a:ext>
            </a:extLst>
          </p:cNvPr>
          <p:cNvSpPr txBox="1">
            <a:spLocks/>
          </p:cNvSpPr>
          <p:nvPr/>
        </p:nvSpPr>
        <p:spPr>
          <a:xfrm>
            <a:off x="1884947" y="5302151"/>
            <a:ext cx="10039434" cy="66983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t>Policy = Classifier that </a:t>
            </a:r>
            <a:r>
              <a:rPr lang="en-US" sz="3529" b="1" i="1" dirty="0">
                <a:solidFill>
                  <a:srgbClr val="FF0000"/>
                </a:solidFill>
              </a:rPr>
              <a:t>acts</a:t>
            </a:r>
            <a:r>
              <a:rPr lang="en-US" sz="3529" b="1" i="1" dirty="0">
                <a:solidFill>
                  <a:schemeClr val="tx1"/>
                </a:solidFill>
              </a:rPr>
              <a:t>.</a:t>
            </a:r>
            <a:endParaRPr lang="en-US" sz="3529" dirty="0">
              <a:solidFill>
                <a:schemeClr val="tx1"/>
              </a:solidFill>
            </a:endParaRPr>
          </a:p>
        </p:txBody>
      </p:sp>
    </p:spTree>
    <p:extLst>
      <p:ext uri="{BB962C8B-B14F-4D97-AF65-F5344CB8AC3E}">
        <p14:creationId xmlns:p14="http://schemas.microsoft.com/office/powerpoint/2010/main" val="416280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223E-77A8-4453-95F4-160B204762E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A0E3D7C-AE6C-45A9-834C-673EA8E6F81E}"/>
              </a:ext>
            </a:extLst>
          </p:cNvPr>
          <p:cNvPicPr>
            <a:picLocks noGrp="1" noChangeAspect="1"/>
          </p:cNvPicPr>
          <p:nvPr>
            <p:ph idx="1"/>
          </p:nvPr>
        </p:nvPicPr>
        <p:blipFill>
          <a:blip r:embed="rId2"/>
          <a:stretch>
            <a:fillRect/>
          </a:stretch>
        </p:blipFill>
        <p:spPr>
          <a:xfrm>
            <a:off x="1894096" y="1708484"/>
            <a:ext cx="8058199" cy="4371474"/>
          </a:xfrm>
          <a:prstGeom prst="rect">
            <a:avLst/>
          </a:prstGeom>
        </p:spPr>
      </p:pic>
      <p:sp>
        <p:nvSpPr>
          <p:cNvPr id="5" name="Footer Placeholder 4">
            <a:extLst>
              <a:ext uri="{FF2B5EF4-FFF2-40B4-BE49-F238E27FC236}">
                <a16:creationId xmlns:a16="http://schemas.microsoft.com/office/drawing/2014/main" id="{6C0CAA0E-4BDB-48AC-9033-638ED4910810}"/>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1343654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3B55-F9CA-4F22-9C73-017797D18DDB}"/>
              </a:ext>
            </a:extLst>
          </p:cNvPr>
          <p:cNvSpPr>
            <a:spLocks noGrp="1"/>
          </p:cNvSpPr>
          <p:nvPr>
            <p:ph type="title"/>
          </p:nvPr>
        </p:nvSpPr>
        <p:spPr>
          <a:xfrm>
            <a:off x="1731244" y="173122"/>
            <a:ext cx="9905998" cy="685522"/>
          </a:xfrm>
        </p:spPr>
        <p:txBody>
          <a:bodyPr/>
          <a:lstStyle/>
          <a:p>
            <a:r>
              <a:rPr lang="en-US" dirty="0">
                <a:solidFill>
                  <a:schemeClr val="bg1"/>
                </a:solidFill>
                <a:cs typeface="Segoe UI"/>
              </a:rPr>
              <a:t>Can we optimize for the best outcome?</a:t>
            </a:r>
            <a:r>
              <a:rPr lang="en-US" dirty="0">
                <a:cs typeface="Segoe UI"/>
              </a:rPr>
              <a:t> </a:t>
            </a:r>
            <a:endParaRPr lang="en-US" dirty="0"/>
          </a:p>
        </p:txBody>
      </p:sp>
      <p:sp>
        <p:nvSpPr>
          <p:cNvPr id="3" name="Content Placeholder 2">
            <a:extLst>
              <a:ext uri="{FF2B5EF4-FFF2-40B4-BE49-F238E27FC236}">
                <a16:creationId xmlns:a16="http://schemas.microsoft.com/office/drawing/2014/main" id="{242A4DCF-08BF-49AA-85C2-12C922863776}"/>
              </a:ext>
            </a:extLst>
          </p:cNvPr>
          <p:cNvSpPr>
            <a:spLocks noGrp="1"/>
          </p:cNvSpPr>
          <p:nvPr>
            <p:ph sz="quarter" idx="12"/>
          </p:nvPr>
        </p:nvSpPr>
        <p:spPr>
          <a:xfrm>
            <a:off x="880979" y="1404745"/>
            <a:ext cx="9224319" cy="5020157"/>
          </a:xfrm>
        </p:spPr>
        <p:txBody>
          <a:bodyPr vert="horz" wrap="square" lIns="0" tIns="0" rIns="0" bIns="0" rtlCol="0" anchor="t">
            <a:spAutoFit/>
          </a:bodyPr>
          <a:lstStyle/>
          <a:p>
            <a:pPr marL="0" indent="0">
              <a:buNone/>
            </a:pPr>
            <a:r>
              <a:rPr lang="en-US" sz="4000" dirty="0">
                <a:solidFill>
                  <a:schemeClr val="bg1"/>
                </a:solidFill>
                <a:cs typeface="Segoe UI"/>
              </a:rPr>
              <a:t>Amongst a given set of choices?</a:t>
            </a:r>
          </a:p>
          <a:p>
            <a:pPr marL="0" indent="0">
              <a:buNone/>
            </a:pPr>
            <a:r>
              <a:rPr lang="en-US" sz="4000" dirty="0">
                <a:solidFill>
                  <a:schemeClr val="bg1"/>
                </a:solidFill>
                <a:cs typeface="Segoe UI"/>
              </a:rPr>
              <a:t>For what matters to you?</a:t>
            </a:r>
          </a:p>
          <a:p>
            <a:pPr marL="0" indent="0">
              <a:buNone/>
            </a:pPr>
            <a:r>
              <a:rPr lang="en-US" sz="4000" dirty="0">
                <a:solidFill>
                  <a:schemeClr val="bg1"/>
                </a:solidFill>
                <a:cs typeface="Segoe UI"/>
              </a:rPr>
              <a:t>Without self-fulfilling prophecies?</a:t>
            </a:r>
          </a:p>
          <a:p>
            <a:pPr marL="0" indent="0">
              <a:buNone/>
            </a:pPr>
            <a:r>
              <a:rPr lang="en-US" sz="4000" dirty="0">
                <a:solidFill>
                  <a:schemeClr val="bg1"/>
                </a:solidFill>
                <a:cs typeface="Segoe UI"/>
              </a:rPr>
              <a:t>With real-time learning? </a:t>
            </a:r>
          </a:p>
          <a:p>
            <a:pPr marL="0" indent="0">
              <a:buNone/>
            </a:pPr>
            <a:r>
              <a:rPr lang="en-US" sz="4000" dirty="0">
                <a:solidFill>
                  <a:schemeClr val="bg1"/>
                </a:solidFill>
                <a:cs typeface="Segoe UI"/>
              </a:rPr>
              <a:t>       In a transparent way?</a:t>
            </a:r>
          </a:p>
          <a:p>
            <a:pPr marL="0" indent="0">
              <a:buNone/>
            </a:pPr>
            <a:r>
              <a:rPr lang="en-US" sz="4000" dirty="0">
                <a:solidFill>
                  <a:schemeClr val="bg1"/>
                </a:solidFill>
                <a:cs typeface="Segoe UI"/>
              </a:rPr>
              <a:t>      Self-tuning for best perf? </a:t>
            </a:r>
          </a:p>
        </p:txBody>
      </p:sp>
      <p:pic>
        <p:nvPicPr>
          <p:cNvPr id="4" name="Picture 3">
            <a:extLst>
              <a:ext uri="{FF2B5EF4-FFF2-40B4-BE49-F238E27FC236}">
                <a16:creationId xmlns:a16="http://schemas.microsoft.com/office/drawing/2014/main" id="{782AA8CB-734E-4031-817B-4F3CD47E3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4561" y="1417119"/>
            <a:ext cx="899133" cy="685522"/>
          </a:xfrm>
          <a:prstGeom prst="rect">
            <a:avLst/>
          </a:prstGeom>
        </p:spPr>
      </p:pic>
      <p:pic>
        <p:nvPicPr>
          <p:cNvPr id="5" name="Picture 4">
            <a:extLst>
              <a:ext uri="{FF2B5EF4-FFF2-40B4-BE49-F238E27FC236}">
                <a16:creationId xmlns:a16="http://schemas.microsoft.com/office/drawing/2014/main" id="{8E7C9C01-3F84-4937-9835-EE8AEE15A5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4985" y="1404745"/>
            <a:ext cx="899133" cy="685522"/>
          </a:xfrm>
          <a:prstGeom prst="rect">
            <a:avLst/>
          </a:prstGeom>
        </p:spPr>
      </p:pic>
      <p:graphicFrame>
        <p:nvGraphicFramePr>
          <p:cNvPr id="9" name="Chart 8">
            <a:extLst>
              <a:ext uri="{FF2B5EF4-FFF2-40B4-BE49-F238E27FC236}">
                <a16:creationId xmlns:a16="http://schemas.microsoft.com/office/drawing/2014/main" id="{8C73D02D-67FD-4246-83BB-64E28E2954FC}"/>
              </a:ext>
            </a:extLst>
          </p:cNvPr>
          <p:cNvGraphicFramePr/>
          <p:nvPr>
            <p:extLst>
              <p:ext uri="{D42A27DB-BD31-4B8C-83A1-F6EECF244321}">
                <p14:modId xmlns:p14="http://schemas.microsoft.com/office/powerpoint/2010/main" val="903045597"/>
              </p:ext>
            </p:extLst>
          </p:nvPr>
        </p:nvGraphicFramePr>
        <p:xfrm>
          <a:off x="5834012" y="4034071"/>
          <a:ext cx="1214652" cy="853451"/>
        </p:xfrm>
        <a:graphic>
          <a:graphicData uri="http://schemas.openxmlformats.org/drawingml/2006/chart">
            <c:chart xmlns:c="http://schemas.openxmlformats.org/drawingml/2006/chart" xmlns:r="http://schemas.openxmlformats.org/officeDocument/2006/relationships" r:id="rId4"/>
          </a:graphicData>
        </a:graphic>
      </p:graphicFrame>
      <p:grpSp>
        <p:nvGrpSpPr>
          <p:cNvPr id="16" name="Group 15">
            <a:extLst>
              <a:ext uri="{FF2B5EF4-FFF2-40B4-BE49-F238E27FC236}">
                <a16:creationId xmlns:a16="http://schemas.microsoft.com/office/drawing/2014/main" id="{A1EC2F14-FEFA-4D10-BB77-563A2F989631}"/>
              </a:ext>
            </a:extLst>
          </p:cNvPr>
          <p:cNvGrpSpPr/>
          <p:nvPr/>
        </p:nvGrpSpPr>
        <p:grpSpPr>
          <a:xfrm>
            <a:off x="7923171" y="2970976"/>
            <a:ext cx="2652206" cy="1068558"/>
            <a:chOff x="8830029" y="2664324"/>
            <a:chExt cx="2652206" cy="1068558"/>
          </a:xfrm>
        </p:grpSpPr>
        <p:pic>
          <p:nvPicPr>
            <p:cNvPr id="10" name="Picture 9">
              <a:extLst>
                <a:ext uri="{FF2B5EF4-FFF2-40B4-BE49-F238E27FC236}">
                  <a16:creationId xmlns:a16="http://schemas.microsoft.com/office/drawing/2014/main" id="{288BABC7-520B-4541-843D-FF0EDBD5D5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0029" y="2976582"/>
              <a:ext cx="661310" cy="504200"/>
            </a:xfrm>
            <a:prstGeom prst="rect">
              <a:avLst/>
            </a:prstGeom>
          </p:spPr>
        </p:pic>
        <p:pic>
          <p:nvPicPr>
            <p:cNvPr id="11" name="Picture 10">
              <a:extLst>
                <a:ext uri="{FF2B5EF4-FFF2-40B4-BE49-F238E27FC236}">
                  <a16:creationId xmlns:a16="http://schemas.microsoft.com/office/drawing/2014/main" id="{60D62385-2ACB-4814-85F3-47AD075FD2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4581" y="2664324"/>
              <a:ext cx="661310" cy="504200"/>
            </a:xfrm>
            <a:prstGeom prst="rect">
              <a:avLst/>
            </a:prstGeom>
          </p:spPr>
        </p:pic>
        <p:pic>
          <p:nvPicPr>
            <p:cNvPr id="12" name="Picture 11">
              <a:extLst>
                <a:ext uri="{FF2B5EF4-FFF2-40B4-BE49-F238E27FC236}">
                  <a16:creationId xmlns:a16="http://schemas.microsoft.com/office/drawing/2014/main" id="{603D4A9F-8EFC-455E-8AFB-EB2E2191F2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8654" y="3222292"/>
              <a:ext cx="661310" cy="504200"/>
            </a:xfrm>
            <a:prstGeom prst="rect">
              <a:avLst/>
            </a:prstGeom>
          </p:spPr>
        </p:pic>
        <p:pic>
          <p:nvPicPr>
            <p:cNvPr id="13" name="Picture 12">
              <a:extLst>
                <a:ext uri="{FF2B5EF4-FFF2-40B4-BE49-F238E27FC236}">
                  <a16:creationId xmlns:a16="http://schemas.microsoft.com/office/drawing/2014/main" id="{CA936777-5FD6-422F-801D-ECFE201043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8478" y="2682771"/>
              <a:ext cx="661310" cy="504200"/>
            </a:xfrm>
            <a:prstGeom prst="rect">
              <a:avLst/>
            </a:prstGeom>
          </p:spPr>
        </p:pic>
        <p:pic>
          <p:nvPicPr>
            <p:cNvPr id="14" name="Picture 13">
              <a:extLst>
                <a:ext uri="{FF2B5EF4-FFF2-40B4-BE49-F238E27FC236}">
                  <a16:creationId xmlns:a16="http://schemas.microsoft.com/office/drawing/2014/main" id="{84DF9C71-DB5A-4984-BB8B-43CB31DFC4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925" y="3228682"/>
              <a:ext cx="661310" cy="504200"/>
            </a:xfrm>
            <a:prstGeom prst="rect">
              <a:avLst/>
            </a:prstGeom>
          </p:spPr>
        </p:pic>
        <p:cxnSp>
          <p:nvCxnSpPr>
            <p:cNvPr id="15" name="Straight Arrow Connector 14">
              <a:extLst>
                <a:ext uri="{FF2B5EF4-FFF2-40B4-BE49-F238E27FC236}">
                  <a16:creationId xmlns:a16="http://schemas.microsoft.com/office/drawing/2014/main" id="{702D1D86-9C7A-4A92-8259-A944FA67B97E}"/>
                </a:ext>
              </a:extLst>
            </p:cNvPr>
            <p:cNvCxnSpPr>
              <a:cxnSpLocks/>
              <a:stCxn id="10" idx="3"/>
            </p:cNvCxnSpPr>
            <p:nvPr/>
          </p:nvCxnSpPr>
          <p:spPr>
            <a:xfrm>
              <a:off x="9491339" y="3228682"/>
              <a:ext cx="493242"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91EDC17-5E39-4F10-B2AC-AD11C2B57A2B}"/>
              </a:ext>
            </a:extLst>
          </p:cNvPr>
          <p:cNvGrpSpPr/>
          <p:nvPr/>
        </p:nvGrpSpPr>
        <p:grpSpPr>
          <a:xfrm>
            <a:off x="6275170" y="2215021"/>
            <a:ext cx="661311" cy="853452"/>
            <a:chOff x="680112" y="1814269"/>
            <a:chExt cx="1549551" cy="2169202"/>
          </a:xfrm>
        </p:grpSpPr>
        <p:pic>
          <p:nvPicPr>
            <p:cNvPr id="17" name="Picture 2">
              <a:extLst>
                <a:ext uri="{FF2B5EF4-FFF2-40B4-BE49-F238E27FC236}">
                  <a16:creationId xmlns:a16="http://schemas.microsoft.com/office/drawing/2014/main" id="{FBC7DEC4-6EA9-4264-8FE1-29E3C0CEABED}"/>
                </a:ext>
              </a:extLst>
            </p:cNvPr>
            <p:cNvPicPr>
              <a:picLocks noChangeAspect="1" noChangeArrowheads="1"/>
            </p:cNvPicPr>
            <p:nvPr/>
          </p:nvPicPr>
          <p:blipFill rotWithShape="1">
            <a:blip r:embed="rId5"/>
            <a:srcRect b="14882"/>
            <a:stretch/>
          </p:blipFill>
          <p:spPr bwMode="auto">
            <a:xfrm>
              <a:off x="684904" y="2137766"/>
              <a:ext cx="1544759" cy="18457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A583B57-DFCD-4B5C-BC04-170320D6644F}"/>
                </a:ext>
              </a:extLst>
            </p:cNvPr>
            <p:cNvPicPr>
              <a:picLocks noChangeAspect="1"/>
            </p:cNvPicPr>
            <p:nvPr/>
          </p:nvPicPr>
          <p:blipFill rotWithShape="1">
            <a:blip r:embed="rId6"/>
            <a:srcRect b="5348"/>
            <a:stretch/>
          </p:blipFill>
          <p:spPr>
            <a:xfrm>
              <a:off x="680112" y="1814269"/>
              <a:ext cx="1478659" cy="1217432"/>
            </a:xfrm>
            <a:prstGeom prst="rect">
              <a:avLst/>
            </a:prstGeom>
          </p:spPr>
        </p:pic>
      </p:grpSp>
    </p:spTree>
    <p:extLst>
      <p:ext uri="{BB962C8B-B14F-4D97-AF65-F5344CB8AC3E}">
        <p14:creationId xmlns:p14="http://schemas.microsoft.com/office/powerpoint/2010/main" val="1732072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11">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7"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6" name="Group 15">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7"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5"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3BE0E0-DC05-420F-85A4-99F388741464}"/>
              </a:ext>
            </a:extLst>
          </p:cNvPr>
          <p:cNvSpPr>
            <a:spLocks noGrp="1"/>
          </p:cNvSpPr>
          <p:nvPr>
            <p:ph type="title"/>
          </p:nvPr>
        </p:nvSpPr>
        <p:spPr>
          <a:xfrm>
            <a:off x="8036041" y="618518"/>
            <a:ext cx="3281003" cy="1478570"/>
          </a:xfrm>
        </p:spPr>
        <p:txBody>
          <a:bodyPr anchor="b">
            <a:normAutofit/>
          </a:bodyPr>
          <a:lstStyle/>
          <a:p>
            <a:endParaRPr lang="en-US" sz="2800">
              <a:solidFill>
                <a:srgbClr val="FFFFFF"/>
              </a:solidFill>
            </a:endParaRPr>
          </a:p>
        </p:txBody>
      </p:sp>
      <p:sp useBgFill="1">
        <p:nvSpPr>
          <p:cNvPr id="57"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63CD8E1A-DA38-42C9-9C57-02F1BE03153B}"/>
              </a:ext>
            </a:extLst>
          </p:cNvPr>
          <p:cNvPicPr>
            <a:picLocks noChangeAspect="1"/>
          </p:cNvPicPr>
          <p:nvPr/>
        </p:nvPicPr>
        <p:blipFill>
          <a:blip r:embed="rId3"/>
          <a:stretch>
            <a:fillRect/>
          </a:stretch>
        </p:blipFill>
        <p:spPr>
          <a:xfrm>
            <a:off x="1118988" y="2593457"/>
            <a:ext cx="6112382" cy="1665624"/>
          </a:xfrm>
          <a:prstGeom prst="rect">
            <a:avLst/>
          </a:prstGeom>
        </p:spPr>
      </p:pic>
      <p:sp>
        <p:nvSpPr>
          <p:cNvPr id="9" name="Content Placeholder 8">
            <a:extLst>
              <a:ext uri="{FF2B5EF4-FFF2-40B4-BE49-F238E27FC236}">
                <a16:creationId xmlns:a16="http://schemas.microsoft.com/office/drawing/2014/main" id="{1EE66F26-1FDE-42A2-A0CD-8230B36E3C4A}"/>
              </a:ext>
            </a:extLst>
          </p:cNvPr>
          <p:cNvSpPr>
            <a:spLocks noGrp="1"/>
          </p:cNvSpPr>
          <p:nvPr>
            <p:ph idx="1"/>
          </p:nvPr>
        </p:nvSpPr>
        <p:spPr>
          <a:xfrm>
            <a:off x="8036041" y="2249487"/>
            <a:ext cx="3281004" cy="3541714"/>
          </a:xfrm>
        </p:spPr>
        <p:txBody>
          <a:bodyPr>
            <a:normAutofit/>
          </a:bodyPr>
          <a:lstStyle/>
          <a:p>
            <a:endParaRPr lang="en-US" sz="1800">
              <a:solidFill>
                <a:srgbClr val="FFFFFF"/>
              </a:solidFill>
            </a:endParaRPr>
          </a:p>
        </p:txBody>
      </p:sp>
      <p:sp>
        <p:nvSpPr>
          <p:cNvPr id="5" name="Footer Placeholder 4">
            <a:extLst>
              <a:ext uri="{FF2B5EF4-FFF2-40B4-BE49-F238E27FC236}">
                <a16:creationId xmlns:a16="http://schemas.microsoft.com/office/drawing/2014/main" id="{129B0A6F-061E-428C-A0AB-F78DE5454440}"/>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203633315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E65019-FC09-437D-A86D-52A87A14BCF5}"/>
              </a:ext>
            </a:extLst>
          </p:cNvPr>
          <p:cNvSpPr txBox="1"/>
          <p:nvPr/>
        </p:nvSpPr>
        <p:spPr>
          <a:xfrm>
            <a:off x="4211615" y="3880253"/>
            <a:ext cx="2719371" cy="437622"/>
          </a:xfrm>
          <a:prstGeom prst="rect">
            <a:avLst/>
          </a:prstGeom>
          <a:noFill/>
        </p:spPr>
        <p:txBody>
          <a:bodyPr wrap="square" rtlCol="0">
            <a:spAutoFit/>
          </a:bodyPr>
          <a:lstStyle/>
          <a:p>
            <a:pPr algn="ctr"/>
            <a:r>
              <a:rPr lang="en-US" sz="2200" dirty="0">
                <a:solidFill>
                  <a:schemeClr val="bg1"/>
                </a:solidFill>
                <a:latin typeface="Segoe UI" panose="020B0502040204020203" pitchFamily="34" charset="0"/>
                <a:cs typeface="Segoe UI" panose="020B0502040204020203" pitchFamily="34" charset="0"/>
              </a:rPr>
              <a:t>Observation</a:t>
            </a:r>
          </a:p>
        </p:txBody>
      </p:sp>
      <p:cxnSp>
        <p:nvCxnSpPr>
          <p:cNvPr id="5" name="Connector: Elbow 4">
            <a:extLst>
              <a:ext uri="{FF2B5EF4-FFF2-40B4-BE49-F238E27FC236}">
                <a16:creationId xmlns:a16="http://schemas.microsoft.com/office/drawing/2014/main" id="{25799EFE-D27E-4464-B984-023162DB16D6}"/>
              </a:ext>
            </a:extLst>
          </p:cNvPr>
          <p:cNvCxnSpPr>
            <a:cxnSpLocks/>
          </p:cNvCxnSpPr>
          <p:nvPr/>
        </p:nvCxnSpPr>
        <p:spPr>
          <a:xfrm rot="5400000">
            <a:off x="5575303" y="2497671"/>
            <a:ext cx="12696" cy="2740079"/>
          </a:xfrm>
          <a:prstGeom prst="bentConnector3">
            <a:avLst>
              <a:gd name="adj1" fmla="val 3270704"/>
            </a:avLst>
          </a:prstGeom>
          <a:ln w="38100">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A04087B0-40A0-4E3C-A56B-30ADDCEA182A}"/>
              </a:ext>
            </a:extLst>
          </p:cNvPr>
          <p:cNvCxnSpPr>
            <a:cxnSpLocks/>
          </p:cNvCxnSpPr>
          <p:nvPr/>
        </p:nvCxnSpPr>
        <p:spPr>
          <a:xfrm rot="5400000" flipH="1" flipV="1">
            <a:off x="5575307" y="1228604"/>
            <a:ext cx="12696" cy="2740079"/>
          </a:xfrm>
          <a:prstGeom prst="bentConnector3">
            <a:avLst>
              <a:gd name="adj1" fmla="val 3212339"/>
            </a:avLst>
          </a:prstGeom>
          <a:ln w="38100">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1FBF3F-3B0B-49AF-8263-75DF71CFAB8A}"/>
              </a:ext>
            </a:extLst>
          </p:cNvPr>
          <p:cNvSpPr txBox="1"/>
          <p:nvPr/>
        </p:nvSpPr>
        <p:spPr>
          <a:xfrm>
            <a:off x="5853784" y="2534941"/>
            <a:ext cx="1349855" cy="594566"/>
          </a:xfrm>
          <a:prstGeom prst="rect">
            <a:avLst/>
          </a:prstGeom>
          <a:noFill/>
        </p:spPr>
        <p:txBody>
          <a:bodyPr wrap="square" rtlCol="0">
            <a:spAutoFit/>
          </a:bodyPr>
          <a:lstStyle/>
          <a:p>
            <a:pPr algn="ctr"/>
            <a:r>
              <a:rPr lang="en-US" sz="2200" dirty="0">
                <a:solidFill>
                  <a:schemeClr val="bg1"/>
                </a:solidFill>
                <a:latin typeface="Segoe UI" panose="020B0502040204020203" pitchFamily="34" charset="0"/>
                <a:cs typeface="Segoe UI" panose="020B0502040204020203" pitchFamily="34" charset="0"/>
              </a:rPr>
              <a:t>Policy</a:t>
            </a:r>
            <a:r>
              <a:rPr lang="en-US" sz="2200" dirty="0">
                <a:latin typeface="Segoe UI" panose="020B0502040204020203" pitchFamily="34" charset="0"/>
                <a:cs typeface="Segoe UI" panose="020B0502040204020203" pitchFamily="34" charset="0"/>
              </a:rPr>
              <a:t>  </a:t>
            </a:r>
            <a:r>
              <a:rPr lang="en-US" sz="3200" dirty="0">
                <a:solidFill>
                  <a:srgbClr val="0070C0"/>
                </a:solidFill>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661BFD97-73ED-4D84-8299-796D84CEE37C}"/>
              </a:ext>
            </a:extLst>
          </p:cNvPr>
          <p:cNvSpPr txBox="1"/>
          <p:nvPr/>
        </p:nvSpPr>
        <p:spPr>
          <a:xfrm>
            <a:off x="4211615" y="4360301"/>
            <a:ext cx="2696188" cy="437622"/>
          </a:xfrm>
          <a:prstGeom prst="rect">
            <a:avLst/>
          </a:prstGeom>
          <a:noFill/>
        </p:spPr>
        <p:txBody>
          <a:bodyPr wrap="square" rtlCol="0">
            <a:spAutoFit/>
          </a:bodyPr>
          <a:lstStyle/>
          <a:p>
            <a:pPr algn="ctr"/>
            <a:r>
              <a:rPr lang="en-US" sz="2200" dirty="0">
                <a:solidFill>
                  <a:schemeClr val="bg1"/>
                </a:solidFill>
                <a:latin typeface="Segoe UI" panose="020B0502040204020203" pitchFamily="34" charset="0"/>
                <a:cs typeface="Segoe UI" panose="020B0502040204020203" pitchFamily="34" charset="0"/>
              </a:rPr>
              <a:t>Reward</a:t>
            </a:r>
          </a:p>
        </p:txBody>
      </p:sp>
      <p:sp>
        <p:nvSpPr>
          <p:cNvPr id="20" name="Title 1">
            <a:extLst>
              <a:ext uri="{FF2B5EF4-FFF2-40B4-BE49-F238E27FC236}">
                <a16:creationId xmlns:a16="http://schemas.microsoft.com/office/drawing/2014/main" id="{97C04C46-EB6C-41A2-9C21-C457B25BEFAC}"/>
              </a:ext>
            </a:extLst>
          </p:cNvPr>
          <p:cNvSpPr>
            <a:spLocks noGrp="1"/>
          </p:cNvSpPr>
          <p:nvPr>
            <p:ph type="title"/>
          </p:nvPr>
        </p:nvSpPr>
        <p:spPr/>
        <p:txBody>
          <a:bodyPr/>
          <a:lstStyle/>
          <a:p>
            <a:r>
              <a:rPr lang="en-US" dirty="0">
                <a:solidFill>
                  <a:schemeClr val="bg1"/>
                </a:solidFill>
              </a:rPr>
              <a:t>Reinforcement learning supports this</a:t>
            </a:r>
          </a:p>
        </p:txBody>
      </p:sp>
      <p:sp>
        <p:nvSpPr>
          <p:cNvPr id="16" name="Freeform 248">
            <a:extLst>
              <a:ext uri="{FF2B5EF4-FFF2-40B4-BE49-F238E27FC236}">
                <a16:creationId xmlns:a16="http://schemas.microsoft.com/office/drawing/2014/main" id="{35613E4F-6E8A-4BFD-AE18-B3F6176DEAA6}"/>
              </a:ext>
            </a:extLst>
          </p:cNvPr>
          <p:cNvSpPr>
            <a:spLocks/>
          </p:cNvSpPr>
          <p:nvPr/>
        </p:nvSpPr>
        <p:spPr bwMode="auto">
          <a:xfrm>
            <a:off x="5896464" y="2611240"/>
            <a:ext cx="2169750" cy="1287440"/>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 name="connsiteX0" fmla="*/ 667 w 10000"/>
              <a:gd name="connsiteY0" fmla="*/ 10000 h 10000"/>
              <a:gd name="connsiteX1" fmla="*/ 4958 w 10000"/>
              <a:gd name="connsiteY1" fmla="*/ 9912 h 10000"/>
              <a:gd name="connsiteX2" fmla="*/ 9333 w 10000"/>
              <a:gd name="connsiteY2" fmla="*/ 10000 h 10000"/>
              <a:gd name="connsiteX3" fmla="*/ 10000 w 10000"/>
              <a:gd name="connsiteY3" fmla="*/ 9143 h 10000"/>
              <a:gd name="connsiteX4" fmla="*/ 10000 w 10000"/>
              <a:gd name="connsiteY4" fmla="*/ 860 h 10000"/>
              <a:gd name="connsiteX5" fmla="*/ 9333 w 10000"/>
              <a:gd name="connsiteY5" fmla="*/ 0 h 10000"/>
              <a:gd name="connsiteX6" fmla="*/ 667 w 10000"/>
              <a:gd name="connsiteY6" fmla="*/ 0 h 10000"/>
              <a:gd name="connsiteX7" fmla="*/ 0 w 10000"/>
              <a:gd name="connsiteY7" fmla="*/ 860 h 10000"/>
              <a:gd name="connsiteX8" fmla="*/ 0 w 10000"/>
              <a:gd name="connsiteY8" fmla="*/ 9143 h 10000"/>
              <a:gd name="connsiteX9" fmla="*/ 667 w 10000"/>
              <a:gd name="connsiteY9" fmla="*/ 10000 h 10000"/>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914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738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43">
                <a:moveTo>
                  <a:pt x="667" y="10043"/>
                </a:moveTo>
                <a:lnTo>
                  <a:pt x="4958" y="9955"/>
                </a:lnTo>
                <a:lnTo>
                  <a:pt x="9333" y="10043"/>
                </a:lnTo>
                <a:cubicBezTo>
                  <a:pt x="9699" y="10043"/>
                  <a:pt x="10000" y="9659"/>
                  <a:pt x="10000" y="9186"/>
                </a:cubicBezTo>
                <a:lnTo>
                  <a:pt x="10000" y="903"/>
                </a:lnTo>
                <a:cubicBezTo>
                  <a:pt x="10000" y="427"/>
                  <a:pt x="9699" y="43"/>
                  <a:pt x="9333" y="43"/>
                </a:cubicBezTo>
                <a:lnTo>
                  <a:pt x="4738" y="0"/>
                </a:lnTo>
                <a:lnTo>
                  <a:pt x="667" y="43"/>
                </a:lnTo>
                <a:cubicBezTo>
                  <a:pt x="298" y="43"/>
                  <a:pt x="0" y="427"/>
                  <a:pt x="0" y="903"/>
                </a:cubicBezTo>
                <a:lnTo>
                  <a:pt x="0" y="9186"/>
                </a:lnTo>
                <a:cubicBezTo>
                  <a:pt x="0" y="9659"/>
                  <a:pt x="298" y="10043"/>
                  <a:pt x="667" y="10043"/>
                </a:cubicBezTo>
                <a:close/>
              </a:path>
            </a:pathLst>
          </a:custGeom>
          <a:noFill/>
          <a:ln w="38100">
            <a:solidFill>
              <a:srgbClr val="000000"/>
            </a:solidFill>
            <a:prstDash val="solid"/>
            <a:round/>
            <a:headEnd/>
            <a:tailEnd/>
          </a:ln>
        </p:spPr>
        <p:txBody>
          <a:bodyPr vert="horz" wrap="square" lIns="91414" tIns="45706" rIns="91414" bIns="45706" numCol="1" anchor="t" anchorCtr="0" compatLnSpc="1">
            <a:prstTxWarp prst="textNoShape">
              <a:avLst/>
            </a:prstTxWarp>
          </a:bodyPr>
          <a:lstStyle/>
          <a:p>
            <a:endParaRPr lang="en-US" sz="1800"/>
          </a:p>
        </p:txBody>
      </p:sp>
      <p:sp>
        <p:nvSpPr>
          <p:cNvPr id="22" name="Title 1">
            <a:extLst>
              <a:ext uri="{FF2B5EF4-FFF2-40B4-BE49-F238E27FC236}">
                <a16:creationId xmlns:a16="http://schemas.microsoft.com/office/drawing/2014/main" id="{289FA317-6715-4BF4-A915-648029DB9BA1}"/>
              </a:ext>
            </a:extLst>
          </p:cNvPr>
          <p:cNvSpPr txBox="1">
            <a:spLocks/>
          </p:cNvSpPr>
          <p:nvPr/>
        </p:nvSpPr>
        <p:spPr>
          <a:xfrm>
            <a:off x="1805761" y="5071905"/>
            <a:ext cx="11322589" cy="116757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37" dirty="0">
                <a:solidFill>
                  <a:schemeClr val="tx2"/>
                </a:solidFill>
                <a:latin typeface="+mn-lt"/>
                <a:ea typeface="+mn-ea"/>
                <a:cs typeface="+mn-cs"/>
              </a:rPr>
              <a:t>Goal: Find a policy maximizing the sum of rewards</a:t>
            </a:r>
          </a:p>
        </p:txBody>
      </p:sp>
      <p:sp>
        <p:nvSpPr>
          <p:cNvPr id="33" name="TextBox 32">
            <a:extLst>
              <a:ext uri="{FF2B5EF4-FFF2-40B4-BE49-F238E27FC236}">
                <a16:creationId xmlns:a16="http://schemas.microsoft.com/office/drawing/2014/main" id="{BF03DFD5-C1E1-4B91-93F5-56A5FF82FABC}"/>
              </a:ext>
            </a:extLst>
          </p:cNvPr>
          <p:cNvSpPr txBox="1"/>
          <p:nvPr/>
        </p:nvSpPr>
        <p:spPr>
          <a:xfrm>
            <a:off x="4372724" y="1800913"/>
            <a:ext cx="2699709" cy="437622"/>
          </a:xfrm>
          <a:prstGeom prst="rect">
            <a:avLst/>
          </a:prstGeom>
          <a:noFill/>
        </p:spPr>
        <p:txBody>
          <a:bodyPr wrap="square" rtlCol="0">
            <a:spAutoFit/>
          </a:bodyPr>
          <a:lstStyle/>
          <a:p>
            <a:pPr algn="ctr"/>
            <a:r>
              <a:rPr lang="en-US" sz="2200" dirty="0">
                <a:solidFill>
                  <a:schemeClr val="bg1"/>
                </a:solidFill>
                <a:latin typeface="Segoe UI" panose="020B0502040204020203" pitchFamily="34" charset="0"/>
                <a:cs typeface="Segoe UI" panose="020B0502040204020203" pitchFamily="34" charset="0"/>
              </a:rPr>
              <a:t>Action</a:t>
            </a:r>
          </a:p>
        </p:txBody>
      </p:sp>
      <p:grpSp>
        <p:nvGrpSpPr>
          <p:cNvPr id="2" name="Group 1"/>
          <p:cNvGrpSpPr/>
          <p:nvPr/>
        </p:nvGrpSpPr>
        <p:grpSpPr>
          <a:xfrm>
            <a:off x="6105524" y="2689087"/>
            <a:ext cx="1723781" cy="1151881"/>
            <a:chOff x="6096000" y="2606605"/>
            <a:chExt cx="1802678" cy="1204603"/>
          </a:xfrm>
        </p:grpSpPr>
        <p:sp>
          <p:nvSpPr>
            <p:cNvPr id="76" name="Freeform 5">
              <a:extLst>
                <a:ext uri="{FF2B5EF4-FFF2-40B4-BE49-F238E27FC236}">
                  <a16:creationId xmlns:a16="http://schemas.microsoft.com/office/drawing/2014/main" id="{38A5221A-853F-42C9-B136-BB438B8D93A3}"/>
                </a:ext>
              </a:extLst>
            </p:cNvPr>
            <p:cNvSpPr>
              <a:spLocks noEditPoints="1"/>
            </p:cNvSpPr>
            <p:nvPr/>
          </p:nvSpPr>
          <p:spPr bwMode="auto">
            <a:xfrm>
              <a:off x="6694914" y="3242338"/>
              <a:ext cx="390684" cy="392535"/>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77" name="Freeform 6">
              <a:extLst>
                <a:ext uri="{FF2B5EF4-FFF2-40B4-BE49-F238E27FC236}">
                  <a16:creationId xmlns:a16="http://schemas.microsoft.com/office/drawing/2014/main" id="{8D35E1EC-2C7A-4280-B1E8-A95ABD25010F}"/>
                </a:ext>
              </a:extLst>
            </p:cNvPr>
            <p:cNvSpPr>
              <a:spLocks noEditPoints="1"/>
            </p:cNvSpPr>
            <p:nvPr/>
          </p:nvSpPr>
          <p:spPr bwMode="auto">
            <a:xfrm>
              <a:off x="6096000" y="3201603"/>
              <a:ext cx="606320" cy="609605"/>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78" name="Freeform 7">
              <a:extLst>
                <a:ext uri="{FF2B5EF4-FFF2-40B4-BE49-F238E27FC236}">
                  <a16:creationId xmlns:a16="http://schemas.microsoft.com/office/drawing/2014/main" id="{75510A7D-0650-4F37-9776-39ABF85D471F}"/>
                </a:ext>
              </a:extLst>
            </p:cNvPr>
            <p:cNvSpPr>
              <a:spLocks noEditPoints="1"/>
            </p:cNvSpPr>
            <p:nvPr/>
          </p:nvSpPr>
          <p:spPr bwMode="auto">
            <a:xfrm>
              <a:off x="6959689" y="2606605"/>
              <a:ext cx="938989" cy="900509"/>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pic>
        <p:nvPicPr>
          <p:cNvPr id="27" name="Picture 26">
            <a:extLst>
              <a:ext uri="{FF2B5EF4-FFF2-40B4-BE49-F238E27FC236}">
                <a16:creationId xmlns:a16="http://schemas.microsoft.com/office/drawing/2014/main" id="{4D74B01F-1152-43A2-960C-C744D19C135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221" b="94481" l="5519" r="96429"/>
                    </a14:imgEffect>
                  </a14:imgLayer>
                </a14:imgProps>
              </a:ext>
              <a:ext uri="{28A0092B-C50C-407E-A947-70E740481C1C}">
                <a14:useLocalDpi xmlns:a14="http://schemas.microsoft.com/office/drawing/2010/main" val="0"/>
              </a:ext>
            </a:extLst>
          </a:blip>
          <a:srcRect l="3822" t="2740" r="2740" b="3759"/>
          <a:stretch/>
        </p:blipFill>
        <p:spPr>
          <a:xfrm>
            <a:off x="3543662" y="2599548"/>
            <a:ext cx="1314264" cy="1315159"/>
          </a:xfrm>
          <a:prstGeom prst="ellipse">
            <a:avLst/>
          </a:prstGeom>
        </p:spPr>
      </p:pic>
      <p:cxnSp>
        <p:nvCxnSpPr>
          <p:cNvPr id="21" name="Straight Arrow Connector 20">
            <a:extLst>
              <a:ext uri="{FF2B5EF4-FFF2-40B4-BE49-F238E27FC236}">
                <a16:creationId xmlns:a16="http://schemas.microsoft.com/office/drawing/2014/main" id="{AE705A7F-45A9-4727-A3CB-36A6A28AEDD2}"/>
              </a:ext>
            </a:extLst>
          </p:cNvPr>
          <p:cNvCxnSpPr>
            <a:cxnSpLocks/>
          </p:cNvCxnSpPr>
          <p:nvPr/>
        </p:nvCxnSpPr>
        <p:spPr>
          <a:xfrm flipV="1">
            <a:off x="6951691" y="2048350"/>
            <a:ext cx="399056" cy="538590"/>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9CACF11-CD19-4916-A8B6-71031A8AFEDE}"/>
              </a:ext>
            </a:extLst>
          </p:cNvPr>
          <p:cNvCxnSpPr>
            <a:cxnSpLocks/>
          </p:cNvCxnSpPr>
          <p:nvPr/>
        </p:nvCxnSpPr>
        <p:spPr>
          <a:xfrm flipH="1" flipV="1">
            <a:off x="6684809" y="2006274"/>
            <a:ext cx="255405" cy="562753"/>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F0E9B6-5B48-42A2-BDE5-78937B23C04A}"/>
              </a:ext>
            </a:extLst>
          </p:cNvPr>
          <p:cNvCxnSpPr>
            <a:cxnSpLocks/>
          </p:cNvCxnSpPr>
          <p:nvPr/>
        </p:nvCxnSpPr>
        <p:spPr>
          <a:xfrm flipV="1">
            <a:off x="6958626" y="2044150"/>
            <a:ext cx="33718" cy="540155"/>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1A6B31-6269-4309-90EF-C6D439F3B512}"/>
              </a:ext>
            </a:extLst>
          </p:cNvPr>
          <p:cNvCxnSpPr>
            <a:cxnSpLocks/>
          </p:cNvCxnSpPr>
          <p:nvPr/>
        </p:nvCxnSpPr>
        <p:spPr>
          <a:xfrm flipV="1">
            <a:off x="6955311" y="2079866"/>
            <a:ext cx="691206" cy="510811"/>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CA1D07-84E4-495B-85FA-9BEB23BE2B6F}"/>
              </a:ext>
            </a:extLst>
          </p:cNvPr>
          <p:cNvCxnSpPr>
            <a:cxnSpLocks/>
          </p:cNvCxnSpPr>
          <p:nvPr/>
        </p:nvCxnSpPr>
        <p:spPr>
          <a:xfrm flipH="1" flipV="1">
            <a:off x="6351280" y="2070670"/>
            <a:ext cx="594745" cy="500226"/>
          </a:xfrm>
          <a:prstGeom prst="straightConnector1">
            <a:avLst/>
          </a:prstGeom>
          <a:ln w="44450">
            <a:headEnd type="none"/>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3E930B2-915F-4331-958D-09A7C61F1C23}"/>
              </a:ext>
            </a:extLst>
          </p:cNvPr>
          <p:cNvSpPr>
            <a:spLocks noGrp="1"/>
          </p:cNvSpPr>
          <p:nvPr>
            <p:ph type="ftr" sz="quarter" idx="11"/>
          </p:nvPr>
        </p:nvSpPr>
        <p:spPr>
          <a:xfrm>
            <a:off x="2602923" y="6159875"/>
            <a:ext cx="6239309" cy="365125"/>
          </a:xfrm>
        </p:spPr>
        <p:txBody>
          <a:bodyPr/>
          <a:lstStyle/>
          <a:p>
            <a:r>
              <a:rPr lang="en-US" sz="1400" dirty="0"/>
              <a:t>MSFTGUEST       msevent911dn</a:t>
            </a:r>
          </a:p>
        </p:txBody>
      </p:sp>
    </p:spTree>
    <p:extLst>
      <p:ext uri="{BB962C8B-B14F-4D97-AF65-F5344CB8AC3E}">
        <p14:creationId xmlns:p14="http://schemas.microsoft.com/office/powerpoint/2010/main" val="13716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8DF4-AE72-49D4-861D-180AE772A458}"/>
              </a:ext>
            </a:extLst>
          </p:cNvPr>
          <p:cNvSpPr>
            <a:spLocks noGrp="1"/>
          </p:cNvSpPr>
          <p:nvPr>
            <p:ph type="title"/>
          </p:nvPr>
        </p:nvSpPr>
        <p:spPr/>
        <p:txBody>
          <a:bodyPr/>
          <a:lstStyle/>
          <a:p>
            <a:r>
              <a:rPr lang="en-US" dirty="0">
                <a:solidFill>
                  <a:schemeClr val="bg1"/>
                </a:solidFill>
              </a:rPr>
              <a:t>Personalizer in context</a:t>
            </a:r>
          </a:p>
        </p:txBody>
      </p:sp>
      <p:pic>
        <p:nvPicPr>
          <p:cNvPr id="4" name="Content Placeholder 3">
            <a:extLst>
              <a:ext uri="{FF2B5EF4-FFF2-40B4-BE49-F238E27FC236}">
                <a16:creationId xmlns:a16="http://schemas.microsoft.com/office/drawing/2014/main" id="{4D902AA8-3115-4426-A679-5C52E89B70F5}"/>
              </a:ext>
            </a:extLst>
          </p:cNvPr>
          <p:cNvPicPr>
            <a:picLocks noGrp="1" noChangeAspect="1"/>
          </p:cNvPicPr>
          <p:nvPr>
            <p:ph idx="1"/>
          </p:nvPr>
        </p:nvPicPr>
        <p:blipFill>
          <a:blip r:embed="rId2"/>
          <a:stretch>
            <a:fillRect/>
          </a:stretch>
        </p:blipFill>
        <p:spPr>
          <a:xfrm>
            <a:off x="1218681" y="1756610"/>
            <a:ext cx="9812829" cy="4555957"/>
          </a:xfrm>
          <a:prstGeom prst="rect">
            <a:avLst/>
          </a:prstGeom>
        </p:spPr>
      </p:pic>
      <p:sp>
        <p:nvSpPr>
          <p:cNvPr id="3" name="Footer Placeholder 2">
            <a:extLst>
              <a:ext uri="{FF2B5EF4-FFF2-40B4-BE49-F238E27FC236}">
                <a16:creationId xmlns:a16="http://schemas.microsoft.com/office/drawing/2014/main" id="{7ED096E0-C67C-4B84-B4BC-427E71F1E966}"/>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2932733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BA605-CB61-4F74-A7D4-EC2A439365A3}"/>
              </a:ext>
            </a:extLst>
          </p:cNvPr>
          <p:cNvSpPr>
            <a:spLocks noGrp="1"/>
          </p:cNvSpPr>
          <p:nvPr>
            <p:ph type="title"/>
          </p:nvPr>
        </p:nvSpPr>
        <p:spPr/>
        <p:txBody>
          <a:bodyPr/>
          <a:lstStyle/>
          <a:p>
            <a:r>
              <a:rPr lang="en-US"/>
              <a:t>Example…</a:t>
            </a:r>
          </a:p>
        </p:txBody>
      </p:sp>
      <p:sp>
        <p:nvSpPr>
          <p:cNvPr id="6" name="Rectangle 5">
            <a:extLst>
              <a:ext uri="{FF2B5EF4-FFF2-40B4-BE49-F238E27FC236}">
                <a16:creationId xmlns:a16="http://schemas.microsoft.com/office/drawing/2014/main" id="{0178E6A1-A899-441A-9395-F3EDCB9EC955}"/>
              </a:ext>
            </a:extLst>
          </p:cNvPr>
          <p:cNvSpPr/>
          <p:nvPr/>
        </p:nvSpPr>
        <p:spPr bwMode="auto">
          <a:xfrm>
            <a:off x="14831960" y="2558644"/>
            <a:ext cx="1521247" cy="19072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B4132810-F55B-4E66-BABB-652B31A8A965}"/>
              </a:ext>
            </a:extLst>
          </p:cNvPr>
          <p:cNvSpPr/>
          <p:nvPr/>
        </p:nvSpPr>
        <p:spPr bwMode="auto">
          <a:xfrm>
            <a:off x="3044950" y="100130"/>
            <a:ext cx="7220443" cy="62053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lumMod val="75000"/>
                  </a:srgbClr>
                </a:solidFill>
                <a:effectLst/>
                <a:uLnTx/>
                <a:uFillTx/>
                <a:latin typeface="Segoe UI"/>
                <a:ea typeface="Segoe UI" pitchFamily="34" charset="0"/>
                <a:cs typeface="Segoe UI" pitchFamily="34" charset="0"/>
              </a:rPr>
              <a:t>Your app</a:t>
            </a:r>
          </a:p>
        </p:txBody>
      </p:sp>
      <p:sp>
        <p:nvSpPr>
          <p:cNvPr id="8" name="Rectangle 7">
            <a:extLst>
              <a:ext uri="{FF2B5EF4-FFF2-40B4-BE49-F238E27FC236}">
                <a16:creationId xmlns:a16="http://schemas.microsoft.com/office/drawing/2014/main" id="{8692FE84-9664-4AA3-BE49-B192A1669514}"/>
              </a:ext>
            </a:extLst>
          </p:cNvPr>
          <p:cNvSpPr/>
          <p:nvPr/>
        </p:nvSpPr>
        <p:spPr bwMode="auto">
          <a:xfrm>
            <a:off x="6137833" y="1424006"/>
            <a:ext cx="1151623" cy="943540"/>
          </a:xfrm>
          <a:prstGeom prst="rect">
            <a:avLst/>
          </a:prstGeom>
          <a:solidFill>
            <a:schemeClr val="bg1">
              <a:lumMod val="85000"/>
            </a:schemeClr>
          </a:solidFill>
          <a:ln w="38100">
            <a:solidFill>
              <a:srgbClr val="0078D4"/>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2974630-D120-4C3C-B8D5-E8FC2AE6B989}"/>
              </a:ext>
            </a:extLst>
          </p:cNvPr>
          <p:cNvSpPr/>
          <p:nvPr/>
        </p:nvSpPr>
        <p:spPr bwMode="auto">
          <a:xfrm>
            <a:off x="6142933" y="3754693"/>
            <a:ext cx="1151623" cy="943540"/>
          </a:xfrm>
          <a:prstGeom prst="rect">
            <a:avLst/>
          </a:prstGeom>
          <a:solidFill>
            <a:schemeClr val="bg1">
              <a:lumMod val="85000"/>
            </a:schemeClr>
          </a:solidFill>
          <a:ln w="38100">
            <a:solidFill>
              <a:srgbClr val="0078D4"/>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E92ACA4-8726-4A45-BA96-48588D11CB71}"/>
              </a:ext>
            </a:extLst>
          </p:cNvPr>
          <p:cNvSpPr/>
          <p:nvPr/>
        </p:nvSpPr>
        <p:spPr bwMode="auto">
          <a:xfrm>
            <a:off x="6142933" y="2615362"/>
            <a:ext cx="1151623" cy="943540"/>
          </a:xfrm>
          <a:prstGeom prst="rect">
            <a:avLst/>
          </a:prstGeom>
          <a:solidFill>
            <a:schemeClr val="bg1">
              <a:lumMod val="85000"/>
            </a:schemeClr>
          </a:solidFill>
          <a:ln w="38100">
            <a:solidFill>
              <a:srgbClr val="0078D4"/>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endParaRPr>
          </a:p>
        </p:txBody>
      </p:sp>
      <p:pic>
        <p:nvPicPr>
          <p:cNvPr id="11" name="Picture 2">
            <a:extLst>
              <a:ext uri="{FF2B5EF4-FFF2-40B4-BE49-F238E27FC236}">
                <a16:creationId xmlns:a16="http://schemas.microsoft.com/office/drawing/2014/main" id="{833B7DB7-1AE0-4EC5-8299-0095B4814202}"/>
              </a:ext>
            </a:extLst>
          </p:cNvPr>
          <p:cNvPicPr>
            <a:picLocks noChangeAspect="1" noChangeArrowheads="1"/>
          </p:cNvPicPr>
          <p:nvPr/>
        </p:nvPicPr>
        <p:blipFill rotWithShape="1">
          <a:blip r:embed="rId3"/>
          <a:srcRect b="14882"/>
          <a:stretch/>
        </p:blipFill>
        <p:spPr bwMode="auto">
          <a:xfrm>
            <a:off x="684904" y="2137766"/>
            <a:ext cx="1544759" cy="18457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E0D220A0-9319-4CDF-AE19-C5A9DA12F373}"/>
              </a:ext>
            </a:extLst>
          </p:cNvPr>
          <p:cNvSpPr/>
          <p:nvPr/>
        </p:nvSpPr>
        <p:spPr bwMode="auto">
          <a:xfrm>
            <a:off x="7786813" y="1990846"/>
            <a:ext cx="1855979" cy="432139"/>
          </a:xfrm>
          <a:prstGeom prst="foldedCorner">
            <a:avLst>
              <a:gd name="adj" fmla="val 50000"/>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52FAA58-CE40-4D5B-A9E1-0A4784DAED04}"/>
              </a:ext>
            </a:extLst>
          </p:cNvPr>
          <p:cNvSpPr/>
          <p:nvPr/>
        </p:nvSpPr>
        <p:spPr bwMode="auto">
          <a:xfrm>
            <a:off x="6487322" y="2854907"/>
            <a:ext cx="430674" cy="430674"/>
          </a:xfrm>
          <a:prstGeom prst="ellipse">
            <a:avLst/>
          </a:prstGeom>
          <a:solidFill>
            <a:schemeClr val="accent1"/>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Isosceles Triangle 13">
            <a:extLst>
              <a:ext uri="{FF2B5EF4-FFF2-40B4-BE49-F238E27FC236}">
                <a16:creationId xmlns:a16="http://schemas.microsoft.com/office/drawing/2014/main" id="{63CB910B-6986-45DE-954A-B8D349C94406}"/>
              </a:ext>
            </a:extLst>
          </p:cNvPr>
          <p:cNvSpPr/>
          <p:nvPr/>
        </p:nvSpPr>
        <p:spPr bwMode="auto">
          <a:xfrm>
            <a:off x="6442818" y="3991985"/>
            <a:ext cx="506406" cy="436557"/>
          </a:xfrm>
          <a:prstGeom prst="triangle">
            <a:avLst/>
          </a:prstGeom>
          <a:solidFill>
            <a:schemeClr val="accent1"/>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Connector: Elbow 14">
            <a:extLst>
              <a:ext uri="{FF2B5EF4-FFF2-40B4-BE49-F238E27FC236}">
                <a16:creationId xmlns:a16="http://schemas.microsoft.com/office/drawing/2014/main" id="{3E40126F-DA84-43D9-B782-BDA86ED98FFE}"/>
              </a:ext>
            </a:extLst>
          </p:cNvPr>
          <p:cNvCxnSpPr>
            <a:cxnSpLocks/>
          </p:cNvCxnSpPr>
          <p:nvPr/>
        </p:nvCxnSpPr>
        <p:spPr>
          <a:xfrm flipV="1">
            <a:off x="4778377" y="1896779"/>
            <a:ext cx="1482117" cy="1373011"/>
          </a:xfrm>
          <a:prstGeom prst="bentConnector3">
            <a:avLst/>
          </a:prstGeom>
          <a:ln w="5715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6D11BC0-7400-4035-94E0-CA7B07F798F6}"/>
              </a:ext>
            </a:extLst>
          </p:cNvPr>
          <p:cNvCxnSpPr>
            <a:cxnSpLocks/>
          </p:cNvCxnSpPr>
          <p:nvPr/>
        </p:nvCxnSpPr>
        <p:spPr>
          <a:xfrm flipV="1">
            <a:off x="4905018" y="3028402"/>
            <a:ext cx="1346578" cy="245400"/>
          </a:xfrm>
          <a:prstGeom prst="bentConnector3">
            <a:avLst>
              <a:gd name="adj1" fmla="val 45778"/>
            </a:avLst>
          </a:prstGeom>
          <a:ln w="5715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Folded Corner 16">
            <a:extLst>
              <a:ext uri="{FF2B5EF4-FFF2-40B4-BE49-F238E27FC236}">
                <a16:creationId xmlns:a16="http://schemas.microsoft.com/office/drawing/2014/main" id="{6FB42B8A-60B1-4446-A65F-15373DBC2C29}"/>
              </a:ext>
            </a:extLst>
          </p:cNvPr>
          <p:cNvSpPr/>
          <p:nvPr/>
        </p:nvSpPr>
        <p:spPr bwMode="auto">
          <a:xfrm>
            <a:off x="7789287" y="3084781"/>
            <a:ext cx="1853505" cy="432139"/>
          </a:xfrm>
          <a:prstGeom prst="foldedCorner">
            <a:avLst>
              <a:gd name="adj" fmla="val 50000"/>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685E44BF-C362-4A12-8126-2E43DD84C0D9}"/>
              </a:ext>
            </a:extLst>
          </p:cNvPr>
          <p:cNvSpPr txBox="1"/>
          <p:nvPr/>
        </p:nvSpPr>
        <p:spPr>
          <a:xfrm>
            <a:off x="7796673" y="3020342"/>
            <a:ext cx="1853505" cy="572464"/>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Action 2 info</a:t>
            </a:r>
          </a:p>
        </p:txBody>
      </p:sp>
      <p:sp>
        <p:nvSpPr>
          <p:cNvPr id="19" name="Rectangle: Folded Corner 18">
            <a:extLst>
              <a:ext uri="{FF2B5EF4-FFF2-40B4-BE49-F238E27FC236}">
                <a16:creationId xmlns:a16="http://schemas.microsoft.com/office/drawing/2014/main" id="{23CFA70E-50C5-4238-8646-403DC39A28F3}"/>
              </a:ext>
            </a:extLst>
          </p:cNvPr>
          <p:cNvSpPr/>
          <p:nvPr/>
        </p:nvSpPr>
        <p:spPr bwMode="auto">
          <a:xfrm>
            <a:off x="7798367" y="4190208"/>
            <a:ext cx="1844425" cy="432139"/>
          </a:xfrm>
          <a:prstGeom prst="foldedCorner">
            <a:avLst>
              <a:gd name="adj" fmla="val 50000"/>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63F589F7-3BAF-44D2-A856-15E0F823023C}"/>
              </a:ext>
            </a:extLst>
          </p:cNvPr>
          <p:cNvSpPr txBox="1"/>
          <p:nvPr/>
        </p:nvSpPr>
        <p:spPr>
          <a:xfrm>
            <a:off x="7805752" y="4125769"/>
            <a:ext cx="1837040" cy="572464"/>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Action 3 info</a:t>
            </a:r>
          </a:p>
        </p:txBody>
      </p:sp>
      <p:sp>
        <p:nvSpPr>
          <p:cNvPr id="21" name="Rectangle: Folded Corner 20">
            <a:extLst>
              <a:ext uri="{FF2B5EF4-FFF2-40B4-BE49-F238E27FC236}">
                <a16:creationId xmlns:a16="http://schemas.microsoft.com/office/drawing/2014/main" id="{21880FEB-3D30-435E-9D42-8B24CEC3145D}"/>
              </a:ext>
            </a:extLst>
          </p:cNvPr>
          <p:cNvSpPr/>
          <p:nvPr/>
        </p:nvSpPr>
        <p:spPr bwMode="auto">
          <a:xfrm>
            <a:off x="7796672" y="523355"/>
            <a:ext cx="1846119" cy="971994"/>
          </a:xfrm>
          <a:prstGeom prst="foldedCorner">
            <a:avLst>
              <a:gd name="adj" fmla="val 2491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045201DF-CB8C-48B2-9C08-8B6630E3AF32}"/>
              </a:ext>
            </a:extLst>
          </p:cNvPr>
          <p:cNvSpPr txBox="1"/>
          <p:nvPr/>
        </p:nvSpPr>
        <p:spPr>
          <a:xfrm>
            <a:off x="7957465" y="831891"/>
            <a:ext cx="221119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User &amp; Context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Info</a:t>
            </a:r>
          </a:p>
        </p:txBody>
      </p:sp>
      <p:sp>
        <p:nvSpPr>
          <p:cNvPr id="23" name="Rectangle 22">
            <a:extLst>
              <a:ext uri="{FF2B5EF4-FFF2-40B4-BE49-F238E27FC236}">
                <a16:creationId xmlns:a16="http://schemas.microsoft.com/office/drawing/2014/main" id="{7C29D26A-4ECF-4EE6-A0FA-EE89A3952B97}"/>
              </a:ext>
            </a:extLst>
          </p:cNvPr>
          <p:cNvSpPr/>
          <p:nvPr/>
        </p:nvSpPr>
        <p:spPr bwMode="auto">
          <a:xfrm>
            <a:off x="6480653" y="1677497"/>
            <a:ext cx="428725" cy="436557"/>
          </a:xfrm>
          <a:prstGeom prst="rect">
            <a:avLst/>
          </a:prstGeom>
          <a:solidFill>
            <a:schemeClr val="accent1"/>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588DA8C8-2CF9-401F-A807-28892841E16E}"/>
              </a:ext>
            </a:extLst>
          </p:cNvPr>
          <p:cNvSpPr/>
          <p:nvPr/>
        </p:nvSpPr>
        <p:spPr bwMode="auto">
          <a:xfrm>
            <a:off x="1926607" y="1798778"/>
            <a:ext cx="3250302" cy="2714050"/>
          </a:xfrm>
          <a:prstGeom prst="rect">
            <a:avLst/>
          </a:prstGeom>
          <a:solidFill>
            <a:schemeClr val="accent2"/>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Have Fun!</a:t>
            </a: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 think you’ll like…</a:t>
            </a:r>
          </a:p>
        </p:txBody>
      </p:sp>
      <p:sp>
        <p:nvSpPr>
          <p:cNvPr id="25" name="Rectangle 24">
            <a:extLst>
              <a:ext uri="{FF2B5EF4-FFF2-40B4-BE49-F238E27FC236}">
                <a16:creationId xmlns:a16="http://schemas.microsoft.com/office/drawing/2014/main" id="{975D6B27-5279-4FA6-AD92-612E49E595E6}"/>
              </a:ext>
            </a:extLst>
          </p:cNvPr>
          <p:cNvSpPr/>
          <p:nvPr/>
        </p:nvSpPr>
        <p:spPr bwMode="auto">
          <a:xfrm>
            <a:off x="2361312" y="2676160"/>
            <a:ext cx="1188073" cy="1088644"/>
          </a:xfrm>
          <a:prstGeom prst="rect">
            <a:avLst/>
          </a:prstGeom>
          <a:solidFill>
            <a:schemeClr val="bg1">
              <a:lumMod val="85000"/>
            </a:schemeClr>
          </a:solidFill>
          <a:ln w="38100">
            <a:solidFill>
              <a:schemeClr val="accent1"/>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rPr>
              <a:t>?</a:t>
            </a:r>
          </a:p>
        </p:txBody>
      </p:sp>
      <p:grpSp>
        <p:nvGrpSpPr>
          <p:cNvPr id="26" name="Group 25">
            <a:extLst>
              <a:ext uri="{FF2B5EF4-FFF2-40B4-BE49-F238E27FC236}">
                <a16:creationId xmlns:a16="http://schemas.microsoft.com/office/drawing/2014/main" id="{474A4A0B-0958-458F-89B9-B5456F35F2EA}"/>
              </a:ext>
            </a:extLst>
          </p:cNvPr>
          <p:cNvGrpSpPr/>
          <p:nvPr/>
        </p:nvGrpSpPr>
        <p:grpSpPr>
          <a:xfrm>
            <a:off x="10729656" y="2109263"/>
            <a:ext cx="1427121" cy="1655541"/>
            <a:chOff x="4037217" y="4244359"/>
            <a:chExt cx="1427121" cy="1655541"/>
          </a:xfrm>
        </p:grpSpPr>
        <p:pic>
          <p:nvPicPr>
            <p:cNvPr id="27" name="Picture 2" descr="https://microsoft.sharepoint.com/teams/personalizr/Shared%20Documents/_Personalization/UX%20&amp;%20Design/Icon/Blue/PersonalizationAppList.targetsize-256.png">
              <a:extLst>
                <a:ext uri="{FF2B5EF4-FFF2-40B4-BE49-F238E27FC236}">
                  <a16:creationId xmlns:a16="http://schemas.microsoft.com/office/drawing/2014/main" id="{FD8610DD-2F28-4BDC-9613-9E5F88634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6877" y="4244359"/>
              <a:ext cx="1286397" cy="128639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D13A4E6-1634-4458-A8CA-ECD080122FCF}"/>
                </a:ext>
              </a:extLst>
            </p:cNvPr>
            <p:cNvSpPr txBox="1"/>
            <p:nvPr/>
          </p:nvSpPr>
          <p:spPr>
            <a:xfrm>
              <a:off x="4037217" y="5325165"/>
              <a:ext cx="1427121" cy="57473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Personalizer service</a:t>
              </a:r>
            </a:p>
          </p:txBody>
        </p:sp>
      </p:grpSp>
      <p:sp>
        <p:nvSpPr>
          <p:cNvPr id="29" name="Speech Bubble: Rectangle with Corners Rounded 28">
            <a:extLst>
              <a:ext uri="{FF2B5EF4-FFF2-40B4-BE49-F238E27FC236}">
                <a16:creationId xmlns:a16="http://schemas.microsoft.com/office/drawing/2014/main" id="{4E93CBAC-8595-4D2A-B0C9-36F1EEC198A8}"/>
              </a:ext>
            </a:extLst>
          </p:cNvPr>
          <p:cNvSpPr/>
          <p:nvPr/>
        </p:nvSpPr>
        <p:spPr bwMode="auto">
          <a:xfrm>
            <a:off x="10478732" y="946050"/>
            <a:ext cx="1110061" cy="975265"/>
          </a:xfrm>
          <a:prstGeom prst="wedgeRoundRectCallout">
            <a:avLst>
              <a:gd name="adj1" fmla="val -1813"/>
              <a:gd name="adj2" fmla="val 75637"/>
              <a:gd name="adj3" fmla="val 16667"/>
            </a:avLst>
          </a:prstGeom>
          <a:solidFill>
            <a:schemeClr val="accent6"/>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609D2897-B58C-4C9C-A6D7-B4853A9273D7}"/>
              </a:ext>
            </a:extLst>
          </p:cNvPr>
          <p:cNvSpPr txBox="1"/>
          <p:nvPr/>
        </p:nvSpPr>
        <p:spPr>
          <a:xfrm>
            <a:off x="7731997" y="1939942"/>
            <a:ext cx="1914010" cy="572464"/>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Action 1 info</a:t>
            </a:r>
          </a:p>
        </p:txBody>
      </p:sp>
      <p:sp>
        <p:nvSpPr>
          <p:cNvPr id="31" name="Right Brace 30">
            <a:extLst>
              <a:ext uri="{FF2B5EF4-FFF2-40B4-BE49-F238E27FC236}">
                <a16:creationId xmlns:a16="http://schemas.microsoft.com/office/drawing/2014/main" id="{94F5A96D-AA7C-47B0-B6F4-774E038A8209}"/>
              </a:ext>
            </a:extLst>
          </p:cNvPr>
          <p:cNvSpPr/>
          <p:nvPr/>
        </p:nvSpPr>
        <p:spPr>
          <a:xfrm>
            <a:off x="9757178" y="620789"/>
            <a:ext cx="530063" cy="4341845"/>
          </a:xfrm>
          <a:prstGeom prst="rightBrace">
            <a:avLst/>
          </a:prstGeom>
          <a:ln w="571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sp>
        <p:nvSpPr>
          <p:cNvPr id="32" name="Isosceles Triangle 31">
            <a:extLst>
              <a:ext uri="{FF2B5EF4-FFF2-40B4-BE49-F238E27FC236}">
                <a16:creationId xmlns:a16="http://schemas.microsoft.com/office/drawing/2014/main" id="{CED24A63-7DAF-4918-9443-B2AFBB41E92C}"/>
              </a:ext>
            </a:extLst>
          </p:cNvPr>
          <p:cNvSpPr/>
          <p:nvPr/>
        </p:nvSpPr>
        <p:spPr bwMode="auto">
          <a:xfrm>
            <a:off x="2510444" y="2736958"/>
            <a:ext cx="862331" cy="821944"/>
          </a:xfrm>
          <a:prstGeom prst="triangle">
            <a:avLst/>
          </a:prstGeom>
          <a:solidFill>
            <a:schemeClr val="accent1"/>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Arrow: Bent 32">
            <a:extLst>
              <a:ext uri="{FF2B5EF4-FFF2-40B4-BE49-F238E27FC236}">
                <a16:creationId xmlns:a16="http://schemas.microsoft.com/office/drawing/2014/main" id="{2942F20B-2B6A-4CA7-9BFD-7AEF220F898B}"/>
              </a:ext>
            </a:extLst>
          </p:cNvPr>
          <p:cNvSpPr/>
          <p:nvPr/>
        </p:nvSpPr>
        <p:spPr bwMode="auto">
          <a:xfrm rot="16200000" flipV="1">
            <a:off x="7571823" y="1939072"/>
            <a:ext cx="1868934" cy="5892177"/>
          </a:xfrm>
          <a:prstGeom prst="bentArrow">
            <a:avLst>
              <a:gd name="adj1" fmla="val 2245"/>
              <a:gd name="adj2" fmla="val 2386"/>
              <a:gd name="adj3" fmla="val 6350"/>
              <a:gd name="adj4" fmla="val 19143"/>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7080412B-CA37-4544-B218-8AA7722B14C4}"/>
              </a:ext>
            </a:extLst>
          </p:cNvPr>
          <p:cNvSpPr txBox="1"/>
          <p:nvPr/>
        </p:nvSpPr>
        <p:spPr>
          <a:xfrm>
            <a:off x="683092" y="4131025"/>
            <a:ext cx="1446616" cy="5170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Your users</a:t>
            </a:r>
          </a:p>
        </p:txBody>
      </p:sp>
      <p:pic>
        <p:nvPicPr>
          <p:cNvPr id="35" name="Picture 2">
            <a:extLst>
              <a:ext uri="{FF2B5EF4-FFF2-40B4-BE49-F238E27FC236}">
                <a16:creationId xmlns:a16="http://schemas.microsoft.com/office/drawing/2014/main" id="{BF9ECF7D-FF4B-49E8-B894-8794D8A6E91E}"/>
              </a:ext>
            </a:extLst>
          </p:cNvPr>
          <p:cNvPicPr>
            <a:picLocks noChangeAspect="1" noChangeArrowheads="1"/>
          </p:cNvPicPr>
          <p:nvPr/>
        </p:nvPicPr>
        <p:blipFill rotWithShape="1">
          <a:blip r:embed="rId5"/>
          <a:srcRect l="6042" r="5395"/>
          <a:stretch>
            <a:fillRect/>
          </a:stretch>
        </p:blipFill>
        <p:spPr bwMode="auto">
          <a:xfrm>
            <a:off x="6278944" y="1466302"/>
            <a:ext cx="869400" cy="875758"/>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pic>
        <p:nvPicPr>
          <p:cNvPr id="36" name="Picture 4">
            <a:extLst>
              <a:ext uri="{FF2B5EF4-FFF2-40B4-BE49-F238E27FC236}">
                <a16:creationId xmlns:a16="http://schemas.microsoft.com/office/drawing/2014/main" id="{C464A87E-B54A-4898-874A-F3C71B2082E2}"/>
              </a:ext>
            </a:extLst>
          </p:cNvPr>
          <p:cNvPicPr>
            <a:picLocks noChangeAspect="1" noChangeArrowheads="1"/>
          </p:cNvPicPr>
          <p:nvPr/>
        </p:nvPicPr>
        <p:blipFill rotWithShape="1">
          <a:blip r:embed="rId6"/>
          <a:srcRect l="9162" r="4809"/>
          <a:stretch>
            <a:fillRect/>
          </a:stretch>
        </p:blipFill>
        <p:spPr bwMode="auto">
          <a:xfrm>
            <a:off x="6295632" y="2667291"/>
            <a:ext cx="835110" cy="839682"/>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pic>
        <p:nvPicPr>
          <p:cNvPr id="37" name="Picture 6">
            <a:extLst>
              <a:ext uri="{FF2B5EF4-FFF2-40B4-BE49-F238E27FC236}">
                <a16:creationId xmlns:a16="http://schemas.microsoft.com/office/drawing/2014/main" id="{99713B49-3AC5-404D-AAA4-5B1A33E328E4}"/>
              </a:ext>
            </a:extLst>
          </p:cNvPr>
          <p:cNvPicPr>
            <a:picLocks noChangeAspect="1" noChangeArrowheads="1"/>
          </p:cNvPicPr>
          <p:nvPr/>
        </p:nvPicPr>
        <p:blipFill rotWithShape="1">
          <a:blip r:embed="rId7"/>
          <a:srcRect l="7670" r="5965"/>
          <a:stretch>
            <a:fillRect/>
          </a:stretch>
        </p:blipFill>
        <p:spPr bwMode="auto">
          <a:xfrm>
            <a:off x="6302698" y="3825322"/>
            <a:ext cx="823993" cy="830041"/>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cxnSp>
        <p:nvCxnSpPr>
          <p:cNvPr id="38" name="Connector: Elbow 37">
            <a:extLst>
              <a:ext uri="{FF2B5EF4-FFF2-40B4-BE49-F238E27FC236}">
                <a16:creationId xmlns:a16="http://schemas.microsoft.com/office/drawing/2014/main" id="{99D029B5-110C-4FC8-98CC-D9C029119D25}"/>
              </a:ext>
            </a:extLst>
          </p:cNvPr>
          <p:cNvCxnSpPr>
            <a:cxnSpLocks/>
          </p:cNvCxnSpPr>
          <p:nvPr/>
        </p:nvCxnSpPr>
        <p:spPr>
          <a:xfrm>
            <a:off x="3426314" y="3269790"/>
            <a:ext cx="2825282" cy="788862"/>
          </a:xfrm>
          <a:prstGeom prst="bentConnector3">
            <a:avLst>
              <a:gd name="adj1" fmla="val 74316"/>
            </a:avLst>
          </a:prstGeom>
          <a:ln w="5715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C398F2C3-0198-468A-B0E5-E695AABBAE55}"/>
              </a:ext>
            </a:extLst>
          </p:cNvPr>
          <p:cNvPicPr>
            <a:picLocks noChangeAspect="1" noChangeArrowheads="1"/>
          </p:cNvPicPr>
          <p:nvPr/>
        </p:nvPicPr>
        <p:blipFill rotWithShape="1">
          <a:blip r:embed="rId8"/>
          <a:srcRect l="7670" r="5965"/>
          <a:stretch>
            <a:fillRect/>
          </a:stretch>
        </p:blipFill>
        <p:spPr bwMode="auto">
          <a:xfrm>
            <a:off x="10661535" y="1074693"/>
            <a:ext cx="710055" cy="740555"/>
          </a:xfrm>
          <a:prstGeom prst="rect">
            <a:avLst/>
          </a:prstGeom>
          <a:solidFill>
            <a:schemeClr val="tx1">
              <a:lumMod val="60000"/>
              <a:lumOff val="40000"/>
            </a:schemeClr>
          </a:solidFill>
          <a:ln>
            <a:noFill/>
            <a:headEnd type="none" w="med" len="med"/>
            <a:tailEnd type="none" w="med" len="med"/>
          </a:ln>
          <a:effectLst/>
        </p:spPr>
      </p:pic>
      <p:pic>
        <p:nvPicPr>
          <p:cNvPr id="41" name="Picture 2">
            <a:extLst>
              <a:ext uri="{FF2B5EF4-FFF2-40B4-BE49-F238E27FC236}">
                <a16:creationId xmlns:a16="http://schemas.microsoft.com/office/drawing/2014/main" id="{CA7B64A7-83D4-4A72-BF38-57650D434861}"/>
              </a:ext>
            </a:extLst>
          </p:cNvPr>
          <p:cNvPicPr>
            <a:picLocks noChangeAspect="1" noChangeArrowheads="1"/>
          </p:cNvPicPr>
          <p:nvPr/>
        </p:nvPicPr>
        <p:blipFill rotWithShape="1">
          <a:blip r:embed="rId9">
            <a:grayscl/>
          </a:blip>
          <a:srcRect l="6042" r="5395"/>
          <a:stretch>
            <a:fillRect/>
          </a:stretch>
        </p:blipFill>
        <p:spPr bwMode="auto">
          <a:xfrm>
            <a:off x="7449608" y="1771688"/>
            <a:ext cx="412312" cy="412312"/>
          </a:xfrm>
          <a:prstGeom prst="rect">
            <a:avLst/>
          </a:prstGeom>
          <a:solidFill>
            <a:schemeClr val="tx1">
              <a:lumMod val="60000"/>
              <a:lumOff val="40000"/>
            </a:schemeClr>
          </a:solidFill>
          <a:ln>
            <a:solidFill>
              <a:srgbClr val="0078D7"/>
            </a:solidFill>
            <a:headEnd type="none" w="med" len="med"/>
            <a:tailEnd type="none" w="med" len="med"/>
          </a:ln>
          <a:effectLst/>
        </p:spPr>
      </p:pic>
      <p:pic>
        <p:nvPicPr>
          <p:cNvPr id="42" name="Picture 4">
            <a:extLst>
              <a:ext uri="{FF2B5EF4-FFF2-40B4-BE49-F238E27FC236}">
                <a16:creationId xmlns:a16="http://schemas.microsoft.com/office/drawing/2014/main" id="{D80F80FB-CBE9-4FDF-BEDF-B1EFA933DF03}"/>
              </a:ext>
            </a:extLst>
          </p:cNvPr>
          <p:cNvPicPr>
            <a:picLocks noChangeAspect="1" noChangeArrowheads="1"/>
          </p:cNvPicPr>
          <p:nvPr/>
        </p:nvPicPr>
        <p:blipFill rotWithShape="1">
          <a:blip r:embed="rId10">
            <a:duotone>
              <a:schemeClr val="bg2">
                <a:shade val="45000"/>
                <a:satMod val="135000"/>
              </a:schemeClr>
              <a:prstClr val="white"/>
            </a:duotone>
          </a:blip>
          <a:srcRect l="9162" r="4809"/>
          <a:stretch>
            <a:fillRect/>
          </a:stretch>
        </p:blipFill>
        <p:spPr bwMode="auto">
          <a:xfrm>
            <a:off x="7459547" y="2934775"/>
            <a:ext cx="392446" cy="395327"/>
          </a:xfrm>
          <a:prstGeom prst="rect">
            <a:avLst/>
          </a:prstGeom>
          <a:solidFill>
            <a:schemeClr val="tx1">
              <a:lumMod val="60000"/>
              <a:lumOff val="40000"/>
            </a:schemeClr>
          </a:solidFill>
          <a:ln>
            <a:solidFill>
              <a:srgbClr val="0078D7"/>
            </a:solidFill>
            <a:headEnd type="none" w="med" len="med"/>
            <a:tailEnd type="none" w="med" len="med"/>
          </a:ln>
          <a:effectLst/>
        </p:spPr>
      </p:pic>
      <p:pic>
        <p:nvPicPr>
          <p:cNvPr id="43" name="Picture 6">
            <a:extLst>
              <a:ext uri="{FF2B5EF4-FFF2-40B4-BE49-F238E27FC236}">
                <a16:creationId xmlns:a16="http://schemas.microsoft.com/office/drawing/2014/main" id="{2AF9A229-66BB-43E1-B636-1682C38CB404}"/>
              </a:ext>
            </a:extLst>
          </p:cNvPr>
          <p:cNvPicPr>
            <a:picLocks noChangeAspect="1" noChangeArrowheads="1"/>
          </p:cNvPicPr>
          <p:nvPr/>
        </p:nvPicPr>
        <p:blipFill rotWithShape="1">
          <a:blip r:embed="rId11">
            <a:grayscl/>
          </a:blip>
          <a:srcRect l="7670" r="5965"/>
          <a:stretch>
            <a:fillRect/>
          </a:stretch>
        </p:blipFill>
        <p:spPr bwMode="auto">
          <a:xfrm>
            <a:off x="7460352" y="4092807"/>
            <a:ext cx="398051" cy="390788"/>
          </a:xfrm>
          <a:prstGeom prst="rect">
            <a:avLst/>
          </a:prstGeom>
          <a:solidFill>
            <a:schemeClr val="tx1">
              <a:lumMod val="60000"/>
              <a:lumOff val="40000"/>
            </a:schemeClr>
          </a:solidFill>
          <a:ln>
            <a:solidFill>
              <a:srgbClr val="0078D7"/>
            </a:solidFill>
            <a:headEnd type="none" w="med" len="med"/>
            <a:tailEnd type="none" w="med" len="med"/>
          </a:ln>
          <a:effectLst/>
        </p:spPr>
      </p:pic>
      <p:sp>
        <p:nvSpPr>
          <p:cNvPr id="44" name="TextBox 43">
            <a:extLst>
              <a:ext uri="{FF2B5EF4-FFF2-40B4-BE49-F238E27FC236}">
                <a16:creationId xmlns:a16="http://schemas.microsoft.com/office/drawing/2014/main" id="{556E18FB-2FA5-4399-B589-2A8426D80EA2}"/>
              </a:ext>
            </a:extLst>
          </p:cNvPr>
          <p:cNvSpPr txBox="1"/>
          <p:nvPr/>
        </p:nvSpPr>
        <p:spPr>
          <a:xfrm>
            <a:off x="5627011" y="5345286"/>
            <a:ext cx="2088894" cy="572464"/>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Reward score</a:t>
            </a:r>
          </a:p>
        </p:txBody>
      </p:sp>
      <p:sp>
        <p:nvSpPr>
          <p:cNvPr id="45" name="TextBox 44">
            <a:extLst>
              <a:ext uri="{FF2B5EF4-FFF2-40B4-BE49-F238E27FC236}">
                <a16:creationId xmlns:a16="http://schemas.microsoft.com/office/drawing/2014/main" id="{AB221C9F-1E70-42BD-BF02-A0EF4E5284A8}"/>
              </a:ext>
            </a:extLst>
          </p:cNvPr>
          <p:cNvSpPr txBox="1"/>
          <p:nvPr/>
        </p:nvSpPr>
        <p:spPr>
          <a:xfrm>
            <a:off x="3001427" y="5160175"/>
            <a:ext cx="2653895" cy="129266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Your business logic observing &amp; evaluating user behavior</a:t>
            </a:r>
          </a:p>
        </p:txBody>
      </p:sp>
      <p:sp>
        <p:nvSpPr>
          <p:cNvPr id="46" name="Double Brace 45">
            <a:extLst>
              <a:ext uri="{FF2B5EF4-FFF2-40B4-BE49-F238E27FC236}">
                <a16:creationId xmlns:a16="http://schemas.microsoft.com/office/drawing/2014/main" id="{03ACD21E-9008-4784-8FA3-CDF69D038A66}"/>
              </a:ext>
            </a:extLst>
          </p:cNvPr>
          <p:cNvSpPr/>
          <p:nvPr/>
        </p:nvSpPr>
        <p:spPr>
          <a:xfrm>
            <a:off x="3096986" y="5266158"/>
            <a:ext cx="2425532" cy="1039280"/>
          </a:xfrm>
          <a:prstGeom prst="bracePair">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99826191-EFF1-476A-B722-1420D59DFA51}"/>
              </a:ext>
            </a:extLst>
          </p:cNvPr>
          <p:cNvSpPr txBox="1"/>
          <p:nvPr/>
        </p:nvSpPr>
        <p:spPr>
          <a:xfrm>
            <a:off x="10109485" y="2915182"/>
            <a:ext cx="1006351"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Rank(..)</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2CE40C92-6F85-47D9-9B3B-D02A83B0FF76}"/>
              </a:ext>
            </a:extLst>
          </p:cNvPr>
          <p:cNvSpPr txBox="1"/>
          <p:nvPr/>
        </p:nvSpPr>
        <p:spPr>
          <a:xfrm>
            <a:off x="10876560" y="3672925"/>
            <a:ext cx="1120472"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Reward(r)</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15B86AF7-72AD-4816-B6F2-AF431801070B}"/>
              </a:ext>
            </a:extLst>
          </p:cNvPr>
          <p:cNvPicPr>
            <a:picLocks noChangeAspect="1"/>
          </p:cNvPicPr>
          <p:nvPr/>
        </p:nvPicPr>
        <p:blipFill rotWithShape="1">
          <a:blip r:embed="rId12"/>
          <a:srcRect b="5348"/>
          <a:stretch/>
        </p:blipFill>
        <p:spPr>
          <a:xfrm>
            <a:off x="680112" y="1814269"/>
            <a:ext cx="1478659" cy="1217432"/>
          </a:xfrm>
          <a:prstGeom prst="rect">
            <a:avLst/>
          </a:prstGeom>
        </p:spPr>
      </p:pic>
      <p:grpSp>
        <p:nvGrpSpPr>
          <p:cNvPr id="62" name="Group 61">
            <a:extLst>
              <a:ext uri="{FF2B5EF4-FFF2-40B4-BE49-F238E27FC236}">
                <a16:creationId xmlns:a16="http://schemas.microsoft.com/office/drawing/2014/main" id="{DBB375F3-FD45-4367-9EEC-8C207C998626}"/>
              </a:ext>
            </a:extLst>
          </p:cNvPr>
          <p:cNvGrpSpPr/>
          <p:nvPr/>
        </p:nvGrpSpPr>
        <p:grpSpPr>
          <a:xfrm>
            <a:off x="7830061" y="615684"/>
            <a:ext cx="1735628" cy="317644"/>
            <a:chOff x="7532348" y="455978"/>
            <a:chExt cx="2088442" cy="382214"/>
          </a:xfrm>
        </p:grpSpPr>
        <p:pic>
          <p:nvPicPr>
            <p:cNvPr id="53" name="Picture 52">
              <a:extLst>
                <a:ext uri="{FF2B5EF4-FFF2-40B4-BE49-F238E27FC236}">
                  <a16:creationId xmlns:a16="http://schemas.microsoft.com/office/drawing/2014/main" id="{FF53152E-48C5-4D1C-8946-7A46F04E17F0}"/>
                </a:ext>
              </a:extLst>
            </p:cNvPr>
            <p:cNvPicPr>
              <a:picLocks noChangeAspect="1"/>
            </p:cNvPicPr>
            <p:nvPr/>
          </p:nvPicPr>
          <p:blipFill rotWithShape="1">
            <a:blip r:embed="rId13"/>
            <a:srcRect l="3469" t="114" r="5636" b="5049"/>
            <a:stretch/>
          </p:blipFill>
          <p:spPr>
            <a:xfrm>
              <a:off x="7968536" y="459891"/>
              <a:ext cx="378836" cy="378301"/>
            </a:xfrm>
            <a:prstGeom prst="rect">
              <a:avLst/>
            </a:prstGeom>
          </p:spPr>
        </p:pic>
        <p:pic>
          <p:nvPicPr>
            <p:cNvPr id="55" name="Picture 54">
              <a:extLst>
                <a:ext uri="{FF2B5EF4-FFF2-40B4-BE49-F238E27FC236}">
                  <a16:creationId xmlns:a16="http://schemas.microsoft.com/office/drawing/2014/main" id="{4309A61B-1B4F-4CD8-BCCB-99C855EF41A3}"/>
                </a:ext>
              </a:extLst>
            </p:cNvPr>
            <p:cNvPicPr>
              <a:picLocks noChangeAspect="1"/>
            </p:cNvPicPr>
            <p:nvPr/>
          </p:nvPicPr>
          <p:blipFill rotWithShape="1">
            <a:blip r:embed="rId14"/>
            <a:srcRect l="57" t="5230" r="2520" b="492"/>
            <a:stretch/>
          </p:blipFill>
          <p:spPr>
            <a:xfrm>
              <a:off x="8389989" y="462121"/>
              <a:ext cx="372754" cy="376071"/>
            </a:xfrm>
            <a:prstGeom prst="rect">
              <a:avLst/>
            </a:prstGeom>
          </p:spPr>
        </p:pic>
        <p:pic>
          <p:nvPicPr>
            <p:cNvPr id="56" name="Picture 55">
              <a:extLst>
                <a:ext uri="{FF2B5EF4-FFF2-40B4-BE49-F238E27FC236}">
                  <a16:creationId xmlns:a16="http://schemas.microsoft.com/office/drawing/2014/main" id="{4965321B-FE64-43E9-81A0-7AB2594A48B7}"/>
                </a:ext>
              </a:extLst>
            </p:cNvPr>
            <p:cNvPicPr>
              <a:picLocks noChangeAspect="1"/>
            </p:cNvPicPr>
            <p:nvPr/>
          </p:nvPicPr>
          <p:blipFill rotWithShape="1">
            <a:blip r:embed="rId15"/>
            <a:srcRect t="2793" r="6911" b="1754"/>
            <a:stretch/>
          </p:blipFill>
          <p:spPr>
            <a:xfrm>
              <a:off x="8814783" y="455978"/>
              <a:ext cx="372755" cy="382213"/>
            </a:xfrm>
            <a:prstGeom prst="rect">
              <a:avLst/>
            </a:prstGeom>
          </p:spPr>
        </p:pic>
        <p:pic>
          <p:nvPicPr>
            <p:cNvPr id="58" name="Picture 57">
              <a:extLst>
                <a:ext uri="{FF2B5EF4-FFF2-40B4-BE49-F238E27FC236}">
                  <a16:creationId xmlns:a16="http://schemas.microsoft.com/office/drawing/2014/main" id="{FDB4F93B-98DC-4FAD-9F00-BB086E0D58EB}"/>
                </a:ext>
              </a:extLst>
            </p:cNvPr>
            <p:cNvPicPr>
              <a:picLocks noChangeAspect="1"/>
            </p:cNvPicPr>
            <p:nvPr/>
          </p:nvPicPr>
          <p:blipFill rotWithShape="1">
            <a:blip r:embed="rId16"/>
            <a:srcRect l="1" t="1714" r="997" b="-1"/>
            <a:stretch/>
          </p:blipFill>
          <p:spPr>
            <a:xfrm>
              <a:off x="7532348" y="459888"/>
              <a:ext cx="375057" cy="378303"/>
            </a:xfrm>
            <a:prstGeom prst="rect">
              <a:avLst/>
            </a:prstGeom>
          </p:spPr>
        </p:pic>
        <p:pic>
          <p:nvPicPr>
            <p:cNvPr id="59" name="Picture 58">
              <a:extLst>
                <a:ext uri="{FF2B5EF4-FFF2-40B4-BE49-F238E27FC236}">
                  <a16:creationId xmlns:a16="http://schemas.microsoft.com/office/drawing/2014/main" id="{A0595394-D8BE-43E7-8884-6933D7135C0A}"/>
                </a:ext>
              </a:extLst>
            </p:cNvPr>
            <p:cNvPicPr>
              <a:picLocks noChangeAspect="1"/>
            </p:cNvPicPr>
            <p:nvPr/>
          </p:nvPicPr>
          <p:blipFill rotWithShape="1">
            <a:blip r:embed="rId17"/>
            <a:srcRect l="3380" t="-2221" r="5455" b="2221"/>
            <a:stretch/>
          </p:blipFill>
          <p:spPr>
            <a:xfrm>
              <a:off x="9251413" y="455978"/>
              <a:ext cx="369377" cy="382214"/>
            </a:xfrm>
            <a:prstGeom prst="rect">
              <a:avLst/>
            </a:prstGeom>
          </p:spPr>
        </p:pic>
      </p:grpSp>
      <p:pic>
        <p:nvPicPr>
          <p:cNvPr id="60" name="Picture 6">
            <a:extLst>
              <a:ext uri="{FF2B5EF4-FFF2-40B4-BE49-F238E27FC236}">
                <a16:creationId xmlns:a16="http://schemas.microsoft.com/office/drawing/2014/main" id="{FE0BCC72-157C-426D-9178-3E643C79CBE5}"/>
              </a:ext>
            </a:extLst>
          </p:cNvPr>
          <p:cNvPicPr>
            <a:picLocks noChangeAspect="1" noChangeArrowheads="1"/>
          </p:cNvPicPr>
          <p:nvPr/>
        </p:nvPicPr>
        <p:blipFill rotWithShape="1">
          <a:blip r:embed="rId7"/>
          <a:srcRect l="7670" r="5965"/>
          <a:stretch>
            <a:fillRect/>
          </a:stretch>
        </p:blipFill>
        <p:spPr bwMode="auto">
          <a:xfrm>
            <a:off x="2440280" y="2724977"/>
            <a:ext cx="1022213" cy="1029716"/>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pic>
        <p:nvPicPr>
          <p:cNvPr id="61" name="Picture 60">
            <a:extLst>
              <a:ext uri="{FF2B5EF4-FFF2-40B4-BE49-F238E27FC236}">
                <a16:creationId xmlns:a16="http://schemas.microsoft.com/office/drawing/2014/main" id="{DDE2F854-26D6-4803-A53F-D123868954D9}"/>
              </a:ext>
            </a:extLst>
          </p:cNvPr>
          <p:cNvPicPr>
            <a:picLocks noChangeAspect="1"/>
          </p:cNvPicPr>
          <p:nvPr/>
        </p:nvPicPr>
        <p:blipFill>
          <a:blip r:embed="rId18"/>
          <a:stretch>
            <a:fillRect/>
          </a:stretch>
        </p:blipFill>
        <p:spPr>
          <a:xfrm>
            <a:off x="7561006" y="5454849"/>
            <a:ext cx="683959" cy="616984"/>
          </a:xfrm>
          <a:prstGeom prst="rect">
            <a:avLst/>
          </a:prstGeom>
          <a:ln w="57150">
            <a:solidFill>
              <a:schemeClr val="accent6"/>
            </a:solidFill>
          </a:ln>
        </p:spPr>
      </p:pic>
      <p:pic>
        <p:nvPicPr>
          <p:cNvPr id="52" name="Picture 4" descr="Grinning Face With Smiling Eyes on Microsoft Windows 10 October 2018 Update">
            <a:extLst>
              <a:ext uri="{FF2B5EF4-FFF2-40B4-BE49-F238E27FC236}">
                <a16:creationId xmlns:a16="http://schemas.microsoft.com/office/drawing/2014/main" id="{C72C0DD2-0A39-4935-8A20-09FBA9CB320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05196" y="2394510"/>
            <a:ext cx="441703" cy="4417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a:extLst>
              <a:ext uri="{FF2B5EF4-FFF2-40B4-BE49-F238E27FC236}">
                <a16:creationId xmlns:a16="http://schemas.microsoft.com/office/drawing/2014/main" id="{4A6B143C-E355-4C4D-9539-4A0E3D5A77A6}"/>
              </a:ext>
            </a:extLst>
          </p:cNvPr>
          <p:cNvPicPr>
            <a:picLocks noChangeAspect="1" noChangeArrowheads="1"/>
          </p:cNvPicPr>
          <p:nvPr/>
        </p:nvPicPr>
        <p:blipFill rotWithShape="1">
          <a:blip r:embed="rId20"/>
          <a:srcRect l="7670" r="5965" b="2949"/>
          <a:stretch/>
        </p:blipFill>
        <p:spPr bwMode="auto">
          <a:xfrm>
            <a:off x="2452692" y="2714866"/>
            <a:ext cx="1047634" cy="1036292"/>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pic>
        <p:nvPicPr>
          <p:cNvPr id="64" name="Graphic 63" descr="Magnifying glass">
            <a:extLst>
              <a:ext uri="{FF2B5EF4-FFF2-40B4-BE49-F238E27FC236}">
                <a16:creationId xmlns:a16="http://schemas.microsoft.com/office/drawing/2014/main" id="{C62F8483-DC54-4FA1-B155-6D123AB9C8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34985" y="4465893"/>
            <a:ext cx="914400" cy="914400"/>
          </a:xfrm>
          <a:prstGeom prst="rect">
            <a:avLst/>
          </a:prstGeom>
        </p:spPr>
      </p:pic>
    </p:spTree>
    <p:extLst>
      <p:ext uri="{BB962C8B-B14F-4D97-AF65-F5344CB8AC3E}">
        <p14:creationId xmlns:p14="http://schemas.microsoft.com/office/powerpoint/2010/main" val="608546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par>
                                <p:cTn id="99" presetID="10" presetClass="entr" presetSubtype="0"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par>
                                <p:cTn id="107" presetID="10" presetClass="entr" presetSubtype="0"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500"/>
                                        <p:tgtEl>
                                          <p:spTgt spid="32"/>
                                        </p:tgtEl>
                                      </p:cBhvr>
                                    </p:animEffect>
                                  </p:childTnLst>
                                </p:cTn>
                              </p:par>
                              <p:par>
                                <p:cTn id="115" presetID="10" presetClass="entr" presetSubtype="0" fill="hold"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52"/>
                                        </p:tgtEl>
                                        <p:attrNameLst>
                                          <p:attrName>style.visibility</p:attrName>
                                        </p:attrNameLst>
                                      </p:cBhvr>
                                      <p:to>
                                        <p:strVal val="visible"/>
                                      </p:to>
                                    </p:set>
                                  </p:childTnLst>
                                </p:cTn>
                              </p:par>
                              <p:par>
                                <p:cTn id="122" presetID="10" presetClass="entr" presetSubtype="0" fill="hold"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500"/>
                                        <p:tgtEl>
                                          <p:spTgt spid="4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par>
                                <p:cTn id="130" presetID="10" presetClass="entr" presetSubtype="0" fill="hold" nodeType="with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fade">
                                      <p:cBhvr>
                                        <p:cTn id="132" dur="500"/>
                                        <p:tgtEl>
                                          <p:spTgt spid="6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6"/>
                                        </p:tgtEl>
                                        <p:attrNameLst>
                                          <p:attrName>style.visibility</p:attrName>
                                        </p:attrNameLst>
                                      </p:cBhvr>
                                      <p:to>
                                        <p:strVal val="visible"/>
                                      </p:to>
                                    </p:set>
                                    <p:animEffect transition="in" filter="fade">
                                      <p:cBhvr>
                                        <p:cTn id="135" dur="500"/>
                                        <p:tgtEl>
                                          <p:spTgt spid="4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childTnLst>
                                </p:cTn>
                              </p:par>
                              <p:par>
                                <p:cTn id="141" presetID="10" presetClass="entr" presetSubtype="0" fill="hold" nodeType="with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fade">
                                      <p:cBhvr>
                                        <p:cTn id="143" dur="500"/>
                                        <p:tgtEl>
                                          <p:spTgt spid="6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fade">
                                      <p:cBhvr>
                                        <p:cTn id="146" dur="500"/>
                                        <p:tgtEl>
                                          <p:spTgt spid="5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7" grpId="0" animBg="1"/>
      <p:bldP spid="18" grpId="0"/>
      <p:bldP spid="19" grpId="0" animBg="1"/>
      <p:bldP spid="20" grpId="0"/>
      <p:bldP spid="21" grpId="0" animBg="1"/>
      <p:bldP spid="22" grpId="0"/>
      <p:bldP spid="23" grpId="0" animBg="1"/>
      <p:bldP spid="25" grpId="0" animBg="1"/>
      <p:bldP spid="29" grpId="0" animBg="1"/>
      <p:bldP spid="30" grpId="0"/>
      <p:bldP spid="31" grpId="0" animBg="1"/>
      <p:bldP spid="32" grpId="0" animBg="1"/>
      <p:bldP spid="33" grpId="0" animBg="1"/>
      <p:bldP spid="44" grpId="0"/>
      <p:bldP spid="45" grpId="0"/>
      <p:bldP spid="46" grpId="0" animBg="1"/>
      <p:bldP spid="4"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20F2DFF-10B3-47BA-9738-0F33D64E1B10}"/>
              </a:ext>
            </a:extLst>
          </p:cNvPr>
          <p:cNvGraphicFramePr/>
          <p:nvPr>
            <p:extLst>
              <p:ext uri="{D42A27DB-BD31-4B8C-83A1-F6EECF244321}">
                <p14:modId xmlns:p14="http://schemas.microsoft.com/office/powerpoint/2010/main" val="307361068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6AE42BEF-7A68-404E-BD18-331F749C251B}"/>
              </a:ext>
            </a:extLst>
          </p:cNvPr>
          <p:cNvGraphicFramePr/>
          <p:nvPr>
            <p:extLst>
              <p:ext uri="{D42A27DB-BD31-4B8C-83A1-F6EECF244321}">
                <p14:modId xmlns:p14="http://schemas.microsoft.com/office/powerpoint/2010/main" val="2908706201"/>
              </p:ext>
            </p:extLst>
          </p:nvPr>
        </p:nvGraphicFramePr>
        <p:xfrm>
          <a:off x="4501662" y="2438400"/>
          <a:ext cx="2946400" cy="16021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a:extLst>
              <a:ext uri="{FF2B5EF4-FFF2-40B4-BE49-F238E27FC236}">
                <a16:creationId xmlns:a16="http://schemas.microsoft.com/office/drawing/2014/main" id="{80DBADDB-707C-425A-AAF9-A3955FCF2DDB}"/>
              </a:ext>
            </a:extLst>
          </p:cNvPr>
          <p:cNvSpPr txBox="1"/>
          <p:nvPr/>
        </p:nvSpPr>
        <p:spPr>
          <a:xfrm>
            <a:off x="4947139" y="4087447"/>
            <a:ext cx="2500923" cy="369332"/>
          </a:xfrm>
          <a:prstGeom prst="rect">
            <a:avLst/>
          </a:prstGeom>
          <a:noFill/>
        </p:spPr>
        <p:txBody>
          <a:bodyPr wrap="square" rtlCol="0">
            <a:spAutoFit/>
          </a:bodyPr>
          <a:lstStyle/>
          <a:p>
            <a:r>
              <a:rPr lang="en-US" dirty="0">
                <a:solidFill>
                  <a:schemeClr val="bg1"/>
                </a:solidFill>
              </a:rPr>
              <a:t>Personalizer Service</a:t>
            </a:r>
          </a:p>
        </p:txBody>
      </p:sp>
      <p:sp>
        <p:nvSpPr>
          <p:cNvPr id="5" name="Plus Sign 4">
            <a:extLst>
              <a:ext uri="{FF2B5EF4-FFF2-40B4-BE49-F238E27FC236}">
                <a16:creationId xmlns:a16="http://schemas.microsoft.com/office/drawing/2014/main" id="{B28526EE-1FCD-4984-A5A2-BF5CDF1C5A64}"/>
              </a:ext>
            </a:extLst>
          </p:cNvPr>
          <p:cNvSpPr/>
          <p:nvPr/>
        </p:nvSpPr>
        <p:spPr>
          <a:xfrm>
            <a:off x="6979138" y="2032000"/>
            <a:ext cx="351693" cy="32824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D83F47E-E649-49ED-A84A-BE4886645F99}"/>
              </a:ext>
            </a:extLst>
          </p:cNvPr>
          <p:cNvCxnSpPr/>
          <p:nvPr/>
        </p:nvCxnSpPr>
        <p:spPr>
          <a:xfrm>
            <a:off x="4806462" y="2727569"/>
            <a:ext cx="461107" cy="41421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4A9CE9-E225-4125-BFFF-C07FE5438BB3}"/>
              </a:ext>
            </a:extLst>
          </p:cNvPr>
          <p:cNvCxnSpPr/>
          <p:nvPr/>
        </p:nvCxnSpPr>
        <p:spPr>
          <a:xfrm flipH="1" flipV="1">
            <a:off x="6940061" y="4078980"/>
            <a:ext cx="429846" cy="742461"/>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01C1DE1E-B674-408D-9C26-48913AC360EE}"/>
              </a:ext>
            </a:extLst>
          </p:cNvPr>
          <p:cNvSpPr>
            <a:spLocks noGrp="1"/>
          </p:cNvSpPr>
          <p:nvPr>
            <p:ph type="title"/>
          </p:nvPr>
        </p:nvSpPr>
        <p:spPr>
          <a:xfrm>
            <a:off x="1143001" y="75961"/>
            <a:ext cx="9905998" cy="493534"/>
          </a:xfrm>
        </p:spPr>
        <p:txBody>
          <a:bodyPr>
            <a:noAutofit/>
          </a:bodyPr>
          <a:lstStyle/>
          <a:p>
            <a:r>
              <a:rPr lang="en-US" sz="2800" dirty="0"/>
              <a:t>Your APP FLOW</a:t>
            </a:r>
          </a:p>
        </p:txBody>
      </p:sp>
      <p:sp>
        <p:nvSpPr>
          <p:cNvPr id="8" name="Footer Placeholder 7">
            <a:extLst>
              <a:ext uri="{FF2B5EF4-FFF2-40B4-BE49-F238E27FC236}">
                <a16:creationId xmlns:a16="http://schemas.microsoft.com/office/drawing/2014/main" id="{8C789C8D-F8C7-4540-B2E4-3E61592DF6DA}"/>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306070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9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3112B15B-0250-41A8-B649-AE1B1467C0B0}"/>
              </a:ext>
            </a:extLst>
          </p:cNvPr>
          <p:cNvSpPr>
            <a:spLocks noGrp="1"/>
          </p:cNvSpPr>
          <p:nvPr>
            <p:ph type="title"/>
          </p:nvPr>
        </p:nvSpPr>
        <p:spPr>
          <a:xfrm>
            <a:off x="1019015" y="1093787"/>
            <a:ext cx="3059969" cy="4697413"/>
          </a:xfrm>
        </p:spPr>
        <p:txBody>
          <a:bodyPr>
            <a:normAutofit/>
          </a:bodyPr>
          <a:lstStyle/>
          <a:p>
            <a:r>
              <a:rPr lang="en-US" dirty="0"/>
              <a:t>What do I need</a:t>
            </a:r>
          </a:p>
        </p:txBody>
      </p:sp>
      <p:sp useBgFill="1">
        <p:nvSpPr>
          <p:cNvPr id="122"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CCCC82-198D-4E07-8A71-532B4E4E94B3}"/>
              </a:ext>
            </a:extLst>
          </p:cNvPr>
          <p:cNvSpPr>
            <a:spLocks noGrp="1"/>
          </p:cNvSpPr>
          <p:nvPr>
            <p:ph idx="1"/>
          </p:nvPr>
        </p:nvSpPr>
        <p:spPr>
          <a:xfrm>
            <a:off x="5215467" y="191590"/>
            <a:ext cx="5831944" cy="5599612"/>
          </a:xfrm>
        </p:spPr>
        <p:txBody>
          <a:bodyPr>
            <a:normAutofit fontScale="92500"/>
          </a:bodyPr>
          <a:lstStyle/>
          <a:p>
            <a:pPr>
              <a:lnSpc>
                <a:spcPct val="110000"/>
              </a:lnSpc>
            </a:pPr>
            <a:r>
              <a:rPr lang="en-US" sz="2000" dirty="0"/>
              <a:t>Personalizer works with attributes you have about users, content, and products, without data manipulation.</a:t>
            </a:r>
          </a:p>
          <a:p>
            <a:pPr>
              <a:lnSpc>
                <a:spcPct val="110000"/>
              </a:lnSpc>
            </a:pPr>
            <a:r>
              <a:rPr lang="en-US" sz="2000" dirty="0"/>
              <a:t>Personalizer is available:</a:t>
            </a:r>
          </a:p>
          <a:p>
            <a:pPr lvl="1">
              <a:lnSpc>
                <a:spcPct val="110000"/>
              </a:lnSpc>
            </a:pPr>
            <a:r>
              <a:rPr lang="en-US" dirty="0"/>
              <a:t>in the cloud or </a:t>
            </a:r>
          </a:p>
          <a:p>
            <a:pPr lvl="1">
              <a:lnSpc>
                <a:spcPct val="110000"/>
              </a:lnSpc>
            </a:pPr>
            <a:r>
              <a:rPr lang="en-US" dirty="0"/>
              <a:t>as a microservice running locally, where low latency is critical</a:t>
            </a:r>
          </a:p>
          <a:p>
            <a:pPr marL="457200" lvl="1" indent="0">
              <a:lnSpc>
                <a:spcPct val="110000"/>
              </a:lnSpc>
              <a:buNone/>
            </a:pPr>
            <a:endParaRPr lang="en-US" dirty="0"/>
          </a:p>
          <a:p>
            <a:pPr>
              <a:lnSpc>
                <a:spcPct val="110000"/>
              </a:lnSpc>
            </a:pPr>
            <a:r>
              <a:rPr lang="en-US" sz="2000" dirty="0"/>
              <a:t>A JSON object supplied in code describes the properties and attributes your application determines to be relevant to personalization</a:t>
            </a:r>
          </a:p>
          <a:p>
            <a:pPr>
              <a:lnSpc>
                <a:spcPct val="110000"/>
              </a:lnSpc>
            </a:pPr>
            <a:r>
              <a:rPr lang="en-US" sz="2000" dirty="0"/>
              <a:t>Your code invokes an Azure REST API and receives a ranked list of options (actions)</a:t>
            </a:r>
          </a:p>
          <a:p>
            <a:pPr>
              <a:lnSpc>
                <a:spcPct val="110000"/>
              </a:lnSpc>
            </a:pPr>
            <a:r>
              <a:rPr lang="en-US" sz="2000" dirty="0"/>
              <a:t>Your code then provides feedback to the service based on the behavior associated with the action chosen</a:t>
            </a:r>
          </a:p>
          <a:p>
            <a:pPr marL="0" indent="0">
              <a:lnSpc>
                <a:spcPct val="110000"/>
              </a:lnSpc>
              <a:buNone/>
            </a:pPr>
            <a:endParaRPr lang="en-US" sz="1300" dirty="0"/>
          </a:p>
          <a:p>
            <a:pPr marL="0" indent="0">
              <a:lnSpc>
                <a:spcPct val="110000"/>
              </a:lnSpc>
              <a:buNone/>
            </a:pPr>
            <a:endParaRPr lang="en-US" sz="1300" dirty="0"/>
          </a:p>
        </p:txBody>
      </p:sp>
      <p:sp>
        <p:nvSpPr>
          <p:cNvPr id="4" name="Footer Placeholder 3">
            <a:extLst>
              <a:ext uri="{FF2B5EF4-FFF2-40B4-BE49-F238E27FC236}">
                <a16:creationId xmlns:a16="http://schemas.microsoft.com/office/drawing/2014/main" id="{9BFED1C2-60F3-489E-A999-EC66D9EEA4F4}"/>
              </a:ext>
            </a:extLst>
          </p:cNvPr>
          <p:cNvSpPr>
            <a:spLocks noGrp="1"/>
          </p:cNvSpPr>
          <p:nvPr>
            <p:ph type="ftr" sz="quarter" idx="11"/>
          </p:nvPr>
        </p:nvSpPr>
        <p:spPr/>
        <p:txBody>
          <a:bodyPr/>
          <a:lstStyle/>
          <a:p>
            <a:r>
              <a:rPr lang="en-US"/>
              <a:t>MSFTGUEST       msevent911dn</a:t>
            </a:r>
            <a:endParaRPr lang="en-US" dirty="0"/>
          </a:p>
        </p:txBody>
      </p:sp>
    </p:spTree>
    <p:extLst>
      <p:ext uri="{BB962C8B-B14F-4D97-AF65-F5344CB8AC3E}">
        <p14:creationId xmlns:p14="http://schemas.microsoft.com/office/powerpoint/2010/main" val="97739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9E48E-2C24-4DF5-924F-AE6301296CF6}"/>
              </a:ext>
            </a:extLst>
          </p:cNvPr>
          <p:cNvSpPr>
            <a:spLocks noGrp="1"/>
          </p:cNvSpPr>
          <p:nvPr>
            <p:ph type="title"/>
          </p:nvPr>
        </p:nvSpPr>
        <p:spPr>
          <a:xfrm>
            <a:off x="1141414" y="0"/>
            <a:ext cx="9905998" cy="753979"/>
          </a:xfrm>
        </p:spPr>
        <p:txBody>
          <a:bodyPr>
            <a:noAutofit/>
          </a:bodyPr>
          <a:lstStyle/>
          <a:p>
            <a:r>
              <a:rPr lang="en-US" sz="2800" dirty="0">
                <a:solidFill>
                  <a:schemeClr val="bg1"/>
                </a:solidFill>
              </a:rPr>
              <a:t>HOW IT WORKS (IMPLEMENTED IN VOWPAL WABBIT TODAY</a:t>
            </a:r>
          </a:p>
        </p:txBody>
      </p:sp>
      <p:pic>
        <p:nvPicPr>
          <p:cNvPr id="4" name="Content Placeholder 3">
            <a:extLst>
              <a:ext uri="{FF2B5EF4-FFF2-40B4-BE49-F238E27FC236}">
                <a16:creationId xmlns:a16="http://schemas.microsoft.com/office/drawing/2014/main" id="{9953257B-2125-457D-A50A-3E15F10540C9}"/>
              </a:ext>
            </a:extLst>
          </p:cNvPr>
          <p:cNvPicPr>
            <a:picLocks noGrp="1" noChangeAspect="1"/>
          </p:cNvPicPr>
          <p:nvPr>
            <p:ph idx="1"/>
          </p:nvPr>
        </p:nvPicPr>
        <p:blipFill>
          <a:blip r:embed="rId2"/>
          <a:stretch>
            <a:fillRect/>
          </a:stretch>
        </p:blipFill>
        <p:spPr>
          <a:xfrm>
            <a:off x="1326605" y="701472"/>
            <a:ext cx="9535615" cy="5234311"/>
          </a:xfrm>
          <a:prstGeom prst="rect">
            <a:avLst/>
          </a:prstGeom>
        </p:spPr>
      </p:pic>
      <p:sp>
        <p:nvSpPr>
          <p:cNvPr id="3" name="TextBox 2">
            <a:extLst>
              <a:ext uri="{FF2B5EF4-FFF2-40B4-BE49-F238E27FC236}">
                <a16:creationId xmlns:a16="http://schemas.microsoft.com/office/drawing/2014/main" id="{7D5E09D1-9869-457B-8148-2DA63D92C0C8}"/>
              </a:ext>
            </a:extLst>
          </p:cNvPr>
          <p:cNvSpPr txBox="1"/>
          <p:nvPr/>
        </p:nvSpPr>
        <p:spPr>
          <a:xfrm>
            <a:off x="1419497" y="6165669"/>
            <a:ext cx="9213669" cy="646331"/>
          </a:xfrm>
          <a:prstGeom prst="rect">
            <a:avLst/>
          </a:prstGeom>
          <a:noFill/>
        </p:spPr>
        <p:txBody>
          <a:bodyPr wrap="square" rtlCol="0">
            <a:spAutoFit/>
          </a:bodyPr>
          <a:lstStyle/>
          <a:p>
            <a:r>
              <a:rPr lang="en-US" dirty="0"/>
              <a:t>The current version of Personalizer uses </a:t>
            </a:r>
            <a:r>
              <a:rPr lang="en-US" b="1" i="1" dirty="0"/>
              <a:t>contextual bandits</a:t>
            </a:r>
            <a:r>
              <a:rPr lang="en-US" dirty="0"/>
              <a:t>, an approach to reinforcement learning that is framed around making decisions or choices between discrete actions, in a given context</a:t>
            </a:r>
          </a:p>
        </p:txBody>
      </p:sp>
    </p:spTree>
    <p:extLst>
      <p:ext uri="{BB962C8B-B14F-4D97-AF65-F5344CB8AC3E}">
        <p14:creationId xmlns:p14="http://schemas.microsoft.com/office/powerpoint/2010/main" val="1949558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1489</Words>
  <Application>Microsoft Office PowerPoint</Application>
  <PresentationFormat>Widescreen</PresentationFormat>
  <Paragraphs>203</Paragraphs>
  <Slides>30</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Consolas</vt:lpstr>
      <vt:lpstr>Segoe UI</vt:lpstr>
      <vt:lpstr>Segoe UI Light</vt:lpstr>
      <vt:lpstr>Segoe UI Semibold</vt:lpstr>
      <vt:lpstr>SFMono-Regular</vt:lpstr>
      <vt:lpstr>Tw Cen MT</vt:lpstr>
      <vt:lpstr>Wingdings</vt:lpstr>
      <vt:lpstr>Circuit</vt:lpstr>
      <vt:lpstr>9-51056_Build 2019 Breakout_White Template</vt:lpstr>
      <vt:lpstr>   Personalization via reinforcement learning The Azure personalization service </vt:lpstr>
      <vt:lpstr>What is the personalization service</vt:lpstr>
      <vt:lpstr>Can we optimize for the best outcome? </vt:lpstr>
      <vt:lpstr>Reinforcement learning supports this</vt:lpstr>
      <vt:lpstr>Personalizer in context</vt:lpstr>
      <vt:lpstr>Example…</vt:lpstr>
      <vt:lpstr>Your APP FLOW</vt:lpstr>
      <vt:lpstr>What do I need</vt:lpstr>
      <vt:lpstr>HOW IT WORKS (IMPLEMENTED IN VOWPAL WABBIT TODAY</vt:lpstr>
      <vt:lpstr>Let’s look at sample problem &amp; code</vt:lpstr>
      <vt:lpstr>What to send to personalizer</vt:lpstr>
      <vt:lpstr>How to send /receive to personalizer</vt:lpstr>
      <vt:lpstr>How does it work</vt:lpstr>
      <vt:lpstr>Configuration Choice  Exploration rate</vt:lpstr>
      <vt:lpstr>Why explore? You can do learning</vt:lpstr>
      <vt:lpstr>Sample output (small try – 1000 events)</vt:lpstr>
      <vt:lpstr>Ideally – results should look like this (sample code from product team on github)</vt:lpstr>
      <vt:lpstr>Evaluations can help find better policy</vt:lpstr>
      <vt:lpstr>2000 events</vt:lpstr>
      <vt:lpstr>Actions represent a list of options</vt:lpstr>
      <vt:lpstr>{ "contextFeatures": [ { "user": { "name":"Doug" } }, { "state": { "timeOfDay": "noon", "weather": "sunny" } },</vt:lpstr>
      <vt:lpstr>Good features</vt:lpstr>
      <vt:lpstr>General notes</vt:lpstr>
      <vt:lpstr>What does a model look like when exported?</vt:lpstr>
      <vt:lpstr>What does an exported policy look like?</vt:lpstr>
      <vt:lpstr>Questions?   Thank you!   </vt:lpstr>
      <vt:lpstr>extras</vt:lpstr>
      <vt:lpstr>Policies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Personalization via reinforcement learning The Azure personalization service </dc:title>
  <dc:creator>Jim Williams</dc:creator>
  <cp:lastModifiedBy>Jim Williams</cp:lastModifiedBy>
  <cp:revision>2</cp:revision>
  <dcterms:created xsi:type="dcterms:W3CDTF">2019-06-28T13:42:30Z</dcterms:created>
  <dcterms:modified xsi:type="dcterms:W3CDTF">2019-06-28T14:16:02Z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jiwillia@microsoft.com</vt:lpwstr>
  </property>
  <property fmtid="{D5CDD505-2E9C-101B-9397-08002B2CF9AE}" pid="5" name="MSIP_Label_f42aa342-8706-4288-bd11-ebb85995028c_SetDate">
    <vt:lpwstr>2019-06-28T13:43:03.1323398Z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13ef6092-aa80-44e0-8d76-af60c339b5b3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